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70"/>
  </p:notesMasterIdLst>
  <p:sldIdLst>
    <p:sldId id="635" r:id="rId2"/>
    <p:sldId id="636" r:id="rId3"/>
    <p:sldId id="637" r:id="rId4"/>
    <p:sldId id="638" r:id="rId5"/>
    <p:sldId id="639" r:id="rId6"/>
    <p:sldId id="640" r:id="rId7"/>
    <p:sldId id="641" r:id="rId8"/>
    <p:sldId id="642" r:id="rId9"/>
    <p:sldId id="643" r:id="rId10"/>
    <p:sldId id="644" r:id="rId11"/>
    <p:sldId id="645" r:id="rId12"/>
    <p:sldId id="646" r:id="rId13"/>
    <p:sldId id="647" r:id="rId14"/>
    <p:sldId id="648" r:id="rId15"/>
    <p:sldId id="649" r:id="rId16"/>
    <p:sldId id="650" r:id="rId17"/>
    <p:sldId id="651" r:id="rId18"/>
    <p:sldId id="652" r:id="rId19"/>
    <p:sldId id="653" r:id="rId20"/>
    <p:sldId id="654" r:id="rId21"/>
    <p:sldId id="655" r:id="rId22"/>
    <p:sldId id="656" r:id="rId23"/>
    <p:sldId id="657" r:id="rId24"/>
    <p:sldId id="658" r:id="rId25"/>
    <p:sldId id="659" r:id="rId26"/>
    <p:sldId id="660" r:id="rId27"/>
    <p:sldId id="661" r:id="rId28"/>
    <p:sldId id="662" r:id="rId29"/>
    <p:sldId id="663" r:id="rId30"/>
    <p:sldId id="664" r:id="rId31"/>
    <p:sldId id="665" r:id="rId32"/>
    <p:sldId id="666" r:id="rId33"/>
    <p:sldId id="667" r:id="rId34"/>
    <p:sldId id="668" r:id="rId35"/>
    <p:sldId id="669" r:id="rId36"/>
    <p:sldId id="670" r:id="rId37"/>
    <p:sldId id="671" r:id="rId38"/>
    <p:sldId id="672" r:id="rId39"/>
    <p:sldId id="673" r:id="rId40"/>
    <p:sldId id="674" r:id="rId41"/>
    <p:sldId id="675" r:id="rId42"/>
    <p:sldId id="676" r:id="rId43"/>
    <p:sldId id="677" r:id="rId44"/>
    <p:sldId id="678" r:id="rId45"/>
    <p:sldId id="679" r:id="rId46"/>
    <p:sldId id="680" r:id="rId47"/>
    <p:sldId id="681" r:id="rId48"/>
    <p:sldId id="682" r:id="rId49"/>
    <p:sldId id="683" r:id="rId50"/>
    <p:sldId id="684" r:id="rId51"/>
    <p:sldId id="685" r:id="rId52"/>
    <p:sldId id="686" r:id="rId53"/>
    <p:sldId id="687" r:id="rId54"/>
    <p:sldId id="688" r:id="rId55"/>
    <p:sldId id="689" r:id="rId56"/>
    <p:sldId id="690" r:id="rId57"/>
    <p:sldId id="691" r:id="rId58"/>
    <p:sldId id="692" r:id="rId59"/>
    <p:sldId id="693" r:id="rId60"/>
    <p:sldId id="694" r:id="rId61"/>
    <p:sldId id="695" r:id="rId62"/>
    <p:sldId id="696" r:id="rId63"/>
    <p:sldId id="697" r:id="rId64"/>
    <p:sldId id="698" r:id="rId65"/>
    <p:sldId id="699" r:id="rId66"/>
    <p:sldId id="700" r:id="rId67"/>
    <p:sldId id="701" r:id="rId68"/>
    <p:sldId id="702"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853" autoAdjust="0"/>
  </p:normalViewPr>
  <p:slideViewPr>
    <p:cSldViewPr>
      <p:cViewPr varScale="1">
        <p:scale>
          <a:sx n="101" d="100"/>
          <a:sy n="101" d="100"/>
        </p:scale>
        <p:origin x="-720" y="-84"/>
      </p:cViewPr>
      <p:guideLst>
        <p:guide orient="horz" pos="2160"/>
        <p:guide pos="2880"/>
      </p:guideLst>
    </p:cSldViewPr>
  </p:slideViewPr>
  <p:notesTextViewPr>
    <p:cViewPr>
      <p:scale>
        <a:sx n="1" d="1"/>
        <a:sy n="1" d="1"/>
      </p:scale>
      <p:origin x="0" y="0"/>
    </p:cViewPr>
  </p:notesTextViewPr>
  <p:sorterViewPr>
    <p:cViewPr>
      <p:scale>
        <a:sx n="100" d="100"/>
        <a:sy n="100" d="100"/>
      </p:scale>
      <p:origin x="0" y="108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EA42D5-46ED-425E-8FB5-CA0A29C7E1CB}" type="datetimeFigureOut">
              <a:rPr lang="en-US" smtClean="0"/>
              <a:t>12/10/2020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7C00F-B65F-4CE3-B376-F9CA49CF37AB}" type="slidenum">
              <a:rPr lang="en-US" smtClean="0"/>
              <a:t>‹#›</a:t>
            </a:fld>
            <a:endParaRPr lang="en-US"/>
          </a:p>
        </p:txBody>
      </p:sp>
    </p:spTree>
    <p:extLst>
      <p:ext uri="{BB962C8B-B14F-4D97-AF65-F5344CB8AC3E}">
        <p14:creationId xmlns:p14="http://schemas.microsoft.com/office/powerpoint/2010/main" val="1739820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14</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a:t>
            </a:r>
            <a:r>
              <a:rPr lang="en-US" dirty="0" err="1" smtClean="0"/>
              <a:t>nVidia</a:t>
            </a:r>
            <a:r>
              <a:rPr lang="en-US" baseline="0" dirty="0" smtClean="0"/>
              <a:t> is better than so many quant trades !</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15</a:t>
            </a:fld>
            <a:endParaRPr lang="en-US"/>
          </a:p>
        </p:txBody>
      </p:sp>
    </p:spTree>
    <p:extLst>
      <p:ext uri="{BB962C8B-B14F-4D97-AF65-F5344CB8AC3E}">
        <p14:creationId xmlns:p14="http://schemas.microsoft.com/office/powerpoint/2010/main" val="376489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30</a:t>
            </a:fld>
            <a:endParaRPr lang="en-US"/>
          </a:p>
        </p:txBody>
      </p:sp>
    </p:spTree>
    <p:extLst>
      <p:ext uri="{BB962C8B-B14F-4D97-AF65-F5344CB8AC3E}">
        <p14:creationId xmlns:p14="http://schemas.microsoft.com/office/powerpoint/2010/main" val="252522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taking log – because the asymmetry of +</a:t>
            </a:r>
            <a:r>
              <a:rPr lang="en-US" dirty="0" err="1" smtClean="0"/>
              <a:t>ve</a:t>
            </a:r>
            <a:r>
              <a:rPr lang="en-US" dirty="0" smtClean="0"/>
              <a:t> and –</a:t>
            </a:r>
            <a:r>
              <a:rPr lang="en-US" dirty="0" err="1" smtClean="0"/>
              <a:t>ve</a:t>
            </a:r>
            <a:r>
              <a:rPr lang="en-US" dirty="0" smtClean="0"/>
              <a:t> ratio</a:t>
            </a:r>
            <a:endParaRPr lang="en-US" dirty="0"/>
          </a:p>
        </p:txBody>
      </p:sp>
      <p:sp>
        <p:nvSpPr>
          <p:cNvPr id="4" name="Slide Number Placeholder 3"/>
          <p:cNvSpPr>
            <a:spLocks noGrp="1"/>
          </p:cNvSpPr>
          <p:nvPr>
            <p:ph type="sldNum" sz="quarter" idx="10"/>
          </p:nvPr>
        </p:nvSpPr>
        <p:spPr/>
        <p:txBody>
          <a:bodyPr/>
          <a:lstStyle/>
          <a:p>
            <a:fld id="{CFC947A3-E2F4-9B43-B61C-6E4B48751614}" type="slidenum">
              <a:rPr lang="en-US" smtClean="0"/>
              <a:pPr/>
              <a:t>31</a:t>
            </a:fld>
            <a:endParaRPr lang="en-US"/>
          </a:p>
        </p:txBody>
      </p:sp>
    </p:spTree>
    <p:extLst>
      <p:ext uri="{BB962C8B-B14F-4D97-AF65-F5344CB8AC3E}">
        <p14:creationId xmlns:p14="http://schemas.microsoft.com/office/powerpoint/2010/main" val="252522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1BE0-2857-43BE-B44C-9821D9EE118C}"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6B075-DE2F-437C-9833-C5EA8CFAA6D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8F1BE0-2857-43BE-B44C-9821D9EE118C}"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8F1BE0-2857-43BE-B44C-9821D9EE118C}" type="datetimeFigureOut">
              <a:rPr lang="en-US" smtClean="0"/>
              <a:t>12/10/2020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6B075-DE2F-437C-9833-C5EA8CFAA6D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1BE0-2857-43BE-B44C-9821D9EE118C}" type="datetimeFigureOut">
              <a:rPr lang="en-US" smtClean="0"/>
              <a:t>12/10/2020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1BE0-2857-43BE-B44C-9821D9EE118C}" type="datetimeFigureOut">
              <a:rPr lang="en-US" smtClean="0"/>
              <a:t>12/10/2020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1BE0-2857-43BE-B44C-9821D9EE118C}"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6B075-DE2F-437C-9833-C5EA8CFAA6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8F1BE0-2857-43BE-B44C-9821D9EE118C}" type="datetimeFigureOut">
              <a:rPr lang="en-US" smtClean="0"/>
              <a:t>12/10/2020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D96B075-DE2F-437C-9833-C5EA8CFAA6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toolbox.google.com/datasetsearch" TargetMode="External"/><Relationship Id="rId7" Type="http://schemas.openxmlformats.org/officeDocument/2006/relationships/image" Target="../media/image16.jpeg"/><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www.mturk.com/" TargetMode="External"/><Relationship Id="rId5" Type="http://schemas.openxmlformats.org/officeDocument/2006/relationships/hyperlink" Target="https://theinitium.com/article/20180522-mainland-data-annotator/" TargetMode="External"/><Relationship Id="rId4" Type="http://schemas.openxmlformats.org/officeDocument/2006/relationships/hyperlink" Target="https://registry.opendata.aw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medium.com/a-dose-of-curiosity/how-does-the-i-am-not-a-robot-checkbox-work-c24d426a82a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hyperlink" Target="https://easyhashing.com/e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c/two-sigma-financial-news" TargetMode="External"/><Relationship Id="rId2" Type="http://schemas.openxmlformats.org/officeDocument/2006/relationships/hyperlink" Target="https://www.kaggle.com/competitions" TargetMode="Externa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hyperlink" Target="http://www.twosigma.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github/kenwkliu/ideas/blob/master/colab/linearRegression.ipynb"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hkex.com.hk/eng/ods/historicalDataProfile.aspx?ProductID=M6s7H%2bJhWoOfQkr111yZ/PEg6gBlQ2ZiUcCzdLSa3Kk%3d&amp;SchemeID=d%2bgcn6cEg4i/6gexGK4OEjWRzfkowGHd04oP46In90U%3d" TargetMode="External"/><Relationship Id="rId2" Type="http://schemas.openxmlformats.org/officeDocument/2006/relationships/hyperlink" Target="https://www.hkex.com.hk/eng/ods/historicalData.aspx" TargetMode="External"/><Relationship Id="rId1" Type="http://schemas.openxmlformats.org/officeDocument/2006/relationships/slideLayout" Target="../slideLayouts/slideLayout7.xml"/><Relationship Id="rId4" Type="http://schemas.openxmlformats.org/officeDocument/2006/relationships/hyperlink" Target="https://www.hkex.com.hk/eng/ods/historicalDataProfile.aspx?ProductID=fLl/7V5g00AzzCUIEdf%2bHfGwxobHiE/rPKkkClvXhnY%3d&amp;SchemeID=d%2bgcn6cEg4i/6gexGK4OEjWRzfkowGHd04oP46In90U%3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raw.githubusercontent.com/kenwkliu/ideas/master/colab/data/mast_mb_20140401.csv" TargetMode="External"/><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kenwkliu/ideas/blob/master/colab/data/700-rawTicks.csv"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kenwkliu/ideas/blob/master/colab/data/700-orderBook.csv"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edium.com/@urvashilluniya/why-data-normalization-is-necessary-for-machine-learning-models-681b65a05029"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olab.research.google.com/github/kenwkliu/ideas/blob/master/colab/OrderBookMachineLearning.ipynb" TargetMode="Externa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youtube.com/watch?v=3liCbRZPrZA" TargetMode="Externa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hyperlink" Target="https://scikit-learn.org/stable/auto_examples/applications/plot_stock_market.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hyperlink" Target="http://demos.algorithmia.com/colorize-photos/" TargetMode="External"/><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technologyreview.com/2020/06/26/1004500/a-new-us-bill-would-ban-the-police-use-of-facial-recognition/" TargetMode="External"/><Relationship Id="rId2" Type="http://schemas.openxmlformats.org/officeDocument/2006/relationships/hyperlink" Target="https://securitytoday.com/articles/2019/10/10/california-to-become-third-state-to-ban-facial-recognition-software-in-police-body-cameras.aspx" TargetMode="External"/><Relationship Id="rId1" Type="http://schemas.openxmlformats.org/officeDocument/2006/relationships/slideLayout" Target="../slideLayouts/slideLayout7.xml"/><Relationship Id="rId6" Type="http://schemas.openxmlformats.org/officeDocument/2006/relationships/hyperlink" Target="https://qz.com/1356503/how-to-dodge-wechats-image-censorship-according-to-citizen-lab/" TargetMode="External"/><Relationship Id="rId5" Type="http://schemas.openxmlformats.org/officeDocument/2006/relationships/image" Target="../media/image82.jpeg"/><Relationship Id="rId4" Type="http://schemas.openxmlformats.org/officeDocument/2006/relationships/hyperlink" Target="https://technology.inquirer.net/97106/with-painted-faces-artists-fight-facial-recognition-tech"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colab.research.google.com/github/kenwkliu/ideas/blob/master/colab/BitcoinLSTM.ipynb" TargetMode="External"/><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cyc.com/" TargetMode="External"/><Relationship Id="rId1" Type="http://schemas.openxmlformats.org/officeDocument/2006/relationships/slideLayout" Target="../slideLayouts/slideLayout7.xml"/><Relationship Id="rId4" Type="http://schemas.openxmlformats.org/officeDocument/2006/relationships/hyperlink" Target="https://www.theguardian.com/technology/2011/feb/17/ibm-computer-watson-wins-jeopardy"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pr.org/sections/therecord/2018/05/23/613692526/thanks-to-ai-a-3rd-person-is-arrested-following-a-pop-superstars-concert"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576" y="1412776"/>
            <a:ext cx="7704856" cy="2592288"/>
          </a:xfrm>
        </p:spPr>
        <p:txBody>
          <a:bodyPr>
            <a:normAutofit fontScale="90000"/>
          </a:bodyPr>
          <a:lstStyle/>
          <a:p>
            <a:r>
              <a:rPr lang="en-US" dirty="0"/>
              <a:t/>
            </a:r>
            <a:br>
              <a:rPr lang="en-US" dirty="0"/>
            </a:br>
            <a:r>
              <a:rPr lang="en-US" sz="4900" dirty="0" smtClean="0"/>
              <a:t>Algorithmic </a:t>
            </a:r>
            <a:r>
              <a:rPr lang="en-US" sz="4900" dirty="0"/>
              <a:t>and </a:t>
            </a:r>
            <a:r>
              <a:rPr lang="en-US" sz="4900" dirty="0" smtClean="0"/>
              <a:t/>
            </a:r>
            <a:br>
              <a:rPr lang="en-US" sz="4900" dirty="0" smtClean="0"/>
            </a:br>
            <a:r>
              <a:rPr lang="en-US" sz="4900" dirty="0" smtClean="0"/>
              <a:t>High-Frequency </a:t>
            </a:r>
            <a:r>
              <a:rPr lang="en-US" sz="4900" dirty="0"/>
              <a:t>Trading</a:t>
            </a:r>
            <a:br>
              <a:rPr lang="en-US" sz="4900" dirty="0"/>
            </a:br>
            <a:r>
              <a:rPr lang="en-US" sz="3100" dirty="0">
                <a:solidFill>
                  <a:srgbClr val="002060"/>
                </a:solidFill>
              </a:rPr>
              <a:t>AI &amp; Machine Learning</a:t>
            </a:r>
            <a:r>
              <a:rPr lang="en-US" sz="3600" dirty="0">
                <a:solidFill>
                  <a:srgbClr val="002060"/>
                </a:solidFill>
              </a:rPr>
              <a:t>	</a:t>
            </a:r>
          </a:p>
        </p:txBody>
      </p:sp>
      <p:sp>
        <p:nvSpPr>
          <p:cNvPr id="2051" name="Rectangle 3"/>
          <p:cNvSpPr>
            <a:spLocks noGrp="1" noChangeArrowheads="1"/>
          </p:cNvSpPr>
          <p:nvPr>
            <p:ph type="subTitle" idx="1"/>
          </p:nvPr>
        </p:nvSpPr>
        <p:spPr>
          <a:xfrm>
            <a:off x="899592" y="5157192"/>
            <a:ext cx="3816424" cy="648072"/>
          </a:xfrm>
        </p:spPr>
        <p:txBody>
          <a:bodyPr/>
          <a:lstStyle/>
          <a:p>
            <a:pPr algn="l"/>
            <a:r>
              <a:rPr lang="en-US" dirty="0" smtClean="0"/>
              <a:t>Ken Liu</a:t>
            </a:r>
            <a:endParaRPr lang="en-US" dirty="0"/>
          </a:p>
        </p:txBody>
      </p:sp>
      <p:sp>
        <p:nvSpPr>
          <p:cNvPr id="2" name="Slide Number Placeholder 1"/>
          <p:cNvSpPr>
            <a:spLocks noGrp="1"/>
          </p:cNvSpPr>
          <p:nvPr>
            <p:ph type="sldNum" sz="quarter" idx="12"/>
          </p:nvPr>
        </p:nvSpPr>
        <p:spPr/>
        <p:txBody>
          <a:bodyPr/>
          <a:lstStyle/>
          <a:p>
            <a:fld id="{5DD0A2D2-7EFB-5840-AF99-D605BC1B2F97}" type="slidenum">
              <a:rPr lang="en-US" smtClean="0"/>
              <a:pPr/>
              <a:t>1</a:t>
            </a:fld>
            <a:endParaRPr lang="en-US" sz="1400">
              <a:latin typeface="Arial" charset="0"/>
            </a:endParaRPr>
          </a:p>
        </p:txBody>
      </p:sp>
    </p:spTree>
    <p:extLst>
      <p:ext uri="{BB962C8B-B14F-4D97-AF65-F5344CB8AC3E}">
        <p14:creationId xmlns:p14="http://schemas.microsoft.com/office/powerpoint/2010/main" val="3783481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Machine Learning - Data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b="1" u="sng" dirty="0" smtClean="0">
                <a:solidFill>
                  <a:srgbClr val="0070C0"/>
                </a:solidFill>
              </a:rPr>
              <a:t>Learn </a:t>
            </a:r>
            <a:r>
              <a:rPr lang="en-US" sz="1800" b="1" u="sng" dirty="0">
                <a:solidFill>
                  <a:srgbClr val="0070C0"/>
                </a:solidFill>
              </a:rPr>
              <a:t>from data </a:t>
            </a:r>
            <a:r>
              <a:rPr lang="en-US" sz="1800" b="1" dirty="0">
                <a:solidFill>
                  <a:srgbClr val="0070C0"/>
                </a:solidFill>
              </a:rPr>
              <a:t>rather than explicitly program the </a:t>
            </a:r>
            <a:r>
              <a:rPr lang="en-US" sz="1800" b="1" dirty="0" smtClean="0">
                <a:solidFill>
                  <a:srgbClr val="0070C0"/>
                </a:solidFill>
              </a:rPr>
              <a:t>logic: </a:t>
            </a:r>
            <a:r>
              <a:rPr lang="en-US" sz="1800" dirty="0" smtClean="0"/>
              <a:t>let </a:t>
            </a:r>
            <a:r>
              <a:rPr lang="en-US" sz="1800" dirty="0"/>
              <a:t>the computer see many examples (face, name) and learn how to represent it in a Deep Neural Network (brain-like structure)</a:t>
            </a:r>
          </a:p>
          <a:p>
            <a:pPr marL="0" indent="0"/>
            <a:endParaRPr lang="en-US" sz="1800" dirty="0"/>
          </a:p>
          <a:p>
            <a:pPr marL="0" indent="0"/>
            <a:endParaRPr lang="en-US" sz="1800" dirty="0" smtClean="0"/>
          </a:p>
        </p:txBody>
      </p:sp>
      <p:pic>
        <p:nvPicPr>
          <p:cNvPr id="8" name="Picture 2" descr="convolutional neural network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80928"/>
            <a:ext cx="7554112" cy="38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467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208912" cy="266429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u="sng" dirty="0"/>
              <a:t>Supervised </a:t>
            </a:r>
            <a:r>
              <a:rPr lang="en-US" sz="1800" b="1" u="sng" dirty="0" smtClean="0"/>
              <a:t>Learning</a:t>
            </a:r>
            <a:r>
              <a:rPr lang="en-US" sz="1800" dirty="0" smtClean="0"/>
              <a:t>: presented </a:t>
            </a:r>
            <a:r>
              <a:rPr lang="en-US" sz="1800" dirty="0"/>
              <a:t>with example inputs and their desired </a:t>
            </a:r>
            <a:r>
              <a:rPr lang="en-US" sz="1800" dirty="0" smtClean="0"/>
              <a:t>outputs (</a:t>
            </a:r>
            <a:r>
              <a:rPr lang="en-US" sz="1800" b="1" dirty="0">
                <a:solidFill>
                  <a:srgbClr val="0070C0"/>
                </a:solidFill>
              </a:rPr>
              <a:t>labelled dataset</a:t>
            </a:r>
            <a:r>
              <a:rPr lang="en-US" sz="1800" dirty="0" smtClean="0"/>
              <a:t>), </a:t>
            </a:r>
            <a:r>
              <a:rPr lang="en-US" sz="1800" dirty="0"/>
              <a:t>given by a "</a:t>
            </a:r>
            <a:r>
              <a:rPr lang="en-US" sz="1800" dirty="0" smtClean="0"/>
              <a:t>teacher“. </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The </a:t>
            </a:r>
            <a:r>
              <a:rPr lang="en-US" sz="1800" dirty="0"/>
              <a:t>goal is to </a:t>
            </a:r>
            <a:r>
              <a:rPr lang="en-US" sz="1800" b="1" dirty="0">
                <a:solidFill>
                  <a:srgbClr val="0070C0"/>
                </a:solidFill>
              </a:rPr>
              <a:t>learn a general rule that </a:t>
            </a:r>
            <a:r>
              <a:rPr lang="en-US" sz="1800" b="1" dirty="0" smtClean="0">
                <a:solidFill>
                  <a:srgbClr val="0070C0"/>
                </a:solidFill>
              </a:rPr>
              <a:t>maps</a:t>
            </a:r>
            <a:r>
              <a:rPr lang="en-US" sz="1800" b="1" dirty="0">
                <a:solidFill>
                  <a:srgbClr val="0070C0"/>
                </a:solidFill>
              </a:rPr>
              <a:t> inputs to </a:t>
            </a:r>
            <a:r>
              <a:rPr lang="en-US" sz="1800" b="1" dirty="0" smtClean="0">
                <a:solidFill>
                  <a:srgbClr val="0070C0"/>
                </a:solidFill>
              </a:rPr>
              <a:t>outputs</a:t>
            </a:r>
            <a:r>
              <a:rPr lang="en-US" sz="1800" dirty="0" smtClean="0"/>
              <a:t> (i.e. learn a function of y = x)</a:t>
            </a:r>
          </a:p>
          <a:p>
            <a:pPr>
              <a:buFont typeface="Arial" panose="020B0604020202020204" pitchFamily="34" charset="0"/>
              <a:buChar char="•"/>
            </a:pPr>
            <a:endParaRPr lang="en-US" sz="1800" dirty="0" smtClean="0"/>
          </a:p>
          <a:p>
            <a:endParaRPr lang="en-US" sz="1800" dirty="0" smtClean="0"/>
          </a:p>
          <a:p>
            <a:pPr>
              <a:buFont typeface="Arial" panose="020B0604020202020204" pitchFamily="34" charset="0"/>
              <a:buChar char="•"/>
            </a:pPr>
            <a:endParaRPr lang="en-US" sz="1800" dirty="0"/>
          </a:p>
          <a:p>
            <a:endParaRPr lang="en-US" sz="1800" dirty="0"/>
          </a:p>
        </p:txBody>
      </p:sp>
      <p:pic>
        <p:nvPicPr>
          <p:cNvPr id="4" name="Picture 2" descr="https://cdn-images-1.medium.com/max/800/1*gw68ClANdBBugmzsI7yg3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14563"/>
            <a:ext cx="7620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4695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sp>
        <p:nvSpPr>
          <p:cNvPr id="7" name="Content Placeholder 1"/>
          <p:cNvSpPr txBox="1">
            <a:spLocks/>
          </p:cNvSpPr>
          <p:nvPr/>
        </p:nvSpPr>
        <p:spPr>
          <a:xfrm>
            <a:off x="395536" y="1700808"/>
            <a:ext cx="8640960" cy="388843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smtClean="0"/>
              <a:t>Freely source from the web</a:t>
            </a:r>
            <a:endParaRPr lang="en-US" sz="1600" dirty="0">
              <a:hlinkClick r:id="rId2"/>
            </a:endParaRPr>
          </a:p>
          <a:p>
            <a:pPr lvl="1">
              <a:buFont typeface="Arial" panose="020B0604020202020204" pitchFamily="34" charset="0"/>
              <a:buChar char="•"/>
            </a:pPr>
            <a:r>
              <a:rPr lang="en-US" sz="1600" dirty="0" err="1" smtClean="0">
                <a:hlinkClick r:id="rId2"/>
              </a:rPr>
              <a:t>Kaggle</a:t>
            </a:r>
            <a:r>
              <a:rPr lang="en-US" sz="1600" dirty="0" smtClean="0">
                <a:hlinkClick r:id="rId2"/>
              </a:rPr>
              <a:t> Dataset</a:t>
            </a:r>
            <a:endParaRPr lang="en-US" sz="1600" dirty="0" smtClean="0"/>
          </a:p>
          <a:p>
            <a:pPr lvl="1">
              <a:buFont typeface="Arial" panose="020B0604020202020204" pitchFamily="34" charset="0"/>
              <a:buChar char="•"/>
            </a:pPr>
            <a:r>
              <a:rPr lang="en-US" sz="1600" dirty="0" smtClean="0">
                <a:hlinkClick r:id="rId3"/>
              </a:rPr>
              <a:t>Google Dataset Search</a:t>
            </a:r>
            <a:endParaRPr lang="en-US" sz="1600" dirty="0" smtClean="0"/>
          </a:p>
          <a:p>
            <a:pPr lvl="1">
              <a:buFont typeface="Arial" panose="020B0604020202020204" pitchFamily="34" charset="0"/>
              <a:buChar char="•"/>
            </a:pPr>
            <a:r>
              <a:rPr lang="en-US" sz="1600" dirty="0" smtClean="0">
                <a:hlinkClick r:id="rId4"/>
              </a:rPr>
              <a:t>AWS Open Data</a:t>
            </a:r>
            <a:endParaRPr lang="en-US" sz="1600" dirty="0" smtClean="0"/>
          </a:p>
          <a:p>
            <a:pPr marL="457200" lvl="1" indent="0">
              <a:buNone/>
            </a:pPr>
            <a:endParaRPr lang="en-US" sz="1600" dirty="0">
              <a:hlinkClick r:id=""/>
            </a:endParaRPr>
          </a:p>
          <a:p>
            <a:pPr>
              <a:buFont typeface="Arial" panose="020B0604020202020204" pitchFamily="34" charset="0"/>
              <a:buChar char="•"/>
            </a:pPr>
            <a:r>
              <a:rPr lang="en-US" sz="1800" dirty="0" smtClean="0"/>
              <a:t>Pay $</a:t>
            </a:r>
            <a:endParaRPr lang="en-US" sz="1600" dirty="0">
              <a:hlinkClick r:id="rId2"/>
            </a:endParaRPr>
          </a:p>
          <a:p>
            <a:pPr lvl="1">
              <a:buFont typeface="Arial" panose="020B0604020202020204" pitchFamily="34" charset="0"/>
              <a:buChar char="•"/>
            </a:pPr>
            <a:r>
              <a:rPr lang="en-US" sz="1600" dirty="0" smtClean="0">
                <a:hlinkClick r:id="rId5"/>
              </a:rPr>
              <a:t>Human Data Labeler</a:t>
            </a:r>
            <a:endParaRPr lang="en-US" sz="1600" dirty="0" smtClean="0"/>
          </a:p>
          <a:p>
            <a:pPr lvl="1">
              <a:buFont typeface="Arial" panose="020B0604020202020204" pitchFamily="34" charset="0"/>
              <a:buChar char="•"/>
            </a:pPr>
            <a:r>
              <a:rPr lang="en-US" sz="1600" dirty="0">
                <a:hlinkClick r:id="rId6"/>
              </a:rPr>
              <a:t>Amazon Mechanical Turk</a:t>
            </a:r>
            <a:endParaRPr lang="en-US" sz="1600" dirty="0"/>
          </a:p>
          <a:p>
            <a:pPr lvl="1">
              <a:buFont typeface="Arial" panose="020B0604020202020204" pitchFamily="34" charset="0"/>
              <a:buChar char="•"/>
            </a:pPr>
            <a:endParaRPr lang="en-US" sz="1600" dirty="0" smtClean="0"/>
          </a:p>
          <a:p>
            <a:pPr lvl="1">
              <a:buFont typeface="Arial" panose="020B0604020202020204" pitchFamily="34" charset="0"/>
              <a:buChar char="•"/>
            </a:pPr>
            <a:endParaRPr lang="en-US" sz="1600" dirty="0" smtClean="0"/>
          </a:p>
          <a:p>
            <a:pPr>
              <a:buFont typeface="Arial" panose="020B0604020202020204" pitchFamily="34" charset="0"/>
              <a:buChar char="•"/>
            </a:pPr>
            <a:endParaRPr lang="en-US" sz="1800" dirty="0"/>
          </a:p>
          <a:p>
            <a:endParaRPr lang="en-US" sz="1800" dirty="0"/>
          </a:p>
        </p:txBody>
      </p:sp>
      <p:pic>
        <p:nvPicPr>
          <p:cNvPr id="1026" name="Picture 2" descr="https://d32kak7w9u5ewj.cloudfront.net/media/image/2018/05/62ecb22624874c66b88ac55c7ea838c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6592" y="2443962"/>
            <a:ext cx="3961832" cy="264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74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Machine Learning - Data</a:t>
            </a:r>
          </a:p>
        </p:txBody>
      </p:sp>
      <p:pic>
        <p:nvPicPr>
          <p:cNvPr id="2" name="Picture 2" descr="「wfh 行山」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973315"/>
            <a:ext cx="4137250" cy="23278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72000" y="5517232"/>
            <a:ext cx="3600400" cy="1138773"/>
          </a:xfrm>
          <a:prstGeom prst="rect">
            <a:avLst/>
          </a:prstGeom>
          <a:noFill/>
        </p:spPr>
        <p:txBody>
          <a:bodyPr wrap="square" rtlCol="0">
            <a:spAutoFit/>
          </a:bodyPr>
          <a:lstStyle/>
          <a:p>
            <a:pPr marL="0" lvl="1"/>
            <a:r>
              <a:rPr lang="en-US" sz="2000" dirty="0" smtClean="0"/>
              <a:t>(</a:t>
            </a:r>
            <a:r>
              <a:rPr lang="en-US" sz="2000" dirty="0"/>
              <a:t>e.g. </a:t>
            </a:r>
            <a:r>
              <a:rPr lang="en-US" sz="2000" b="1" dirty="0">
                <a:solidFill>
                  <a:srgbClr val="FF0000"/>
                </a:solidFill>
              </a:rPr>
              <a:t>tagged your </a:t>
            </a:r>
            <a:r>
              <a:rPr lang="en-US" sz="2000" b="1" dirty="0" smtClean="0">
                <a:solidFill>
                  <a:srgbClr val="FF0000"/>
                </a:solidFill>
              </a:rPr>
              <a:t>friends </a:t>
            </a:r>
            <a:r>
              <a:rPr lang="en-US" sz="2000" dirty="0"/>
              <a:t>in Facebook or IG)</a:t>
            </a:r>
          </a:p>
          <a:p>
            <a:endParaRPr lang="en-US" sz="2800" dirty="0"/>
          </a:p>
        </p:txBody>
      </p:sp>
      <p:pic>
        <p:nvPicPr>
          <p:cNvPr id="2052" name="Picture 4" descr="Image for po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28664" y="2920304"/>
            <a:ext cx="2219200" cy="28849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1600" y="5837202"/>
            <a:ext cx="2539478" cy="400110"/>
          </a:xfrm>
          <a:prstGeom prst="rect">
            <a:avLst/>
          </a:prstGeom>
          <a:noFill/>
        </p:spPr>
        <p:txBody>
          <a:bodyPr wrap="none" rtlCol="0">
            <a:spAutoFit/>
          </a:bodyPr>
          <a:lstStyle/>
          <a:p>
            <a:r>
              <a:rPr lang="en-US" sz="2000" dirty="0" smtClean="0">
                <a:hlinkClick r:id="rId4"/>
              </a:rPr>
              <a:t>Google </a:t>
            </a:r>
            <a:r>
              <a:rPr lang="en-US" sz="2000" dirty="0" err="1" smtClean="0">
                <a:hlinkClick r:id="rId4"/>
              </a:rPr>
              <a:t>reCAPTCHA</a:t>
            </a:r>
            <a:endParaRPr lang="en-US" sz="2000" dirty="0"/>
          </a:p>
        </p:txBody>
      </p:sp>
      <p:sp>
        <p:nvSpPr>
          <p:cNvPr id="10" name="Content Placeholder 1"/>
          <p:cNvSpPr txBox="1">
            <a:spLocks/>
          </p:cNvSpPr>
          <p:nvPr/>
        </p:nvSpPr>
        <p:spPr>
          <a:xfrm>
            <a:off x="395536" y="1700808"/>
            <a:ext cx="8640960" cy="3600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2000" dirty="0" smtClean="0"/>
              <a:t>Where to find </a:t>
            </a:r>
            <a:r>
              <a:rPr lang="en-US" sz="2000" b="1" dirty="0" smtClean="0">
                <a:solidFill>
                  <a:srgbClr val="0070C0"/>
                </a:solidFill>
              </a:rPr>
              <a:t>labelled dataset</a:t>
            </a:r>
            <a:r>
              <a:rPr lang="en-US" sz="2000" dirty="0" smtClean="0"/>
              <a:t>?</a:t>
            </a:r>
          </a:p>
          <a:p>
            <a:pPr marL="0" indent="0"/>
            <a:endParaRPr lang="en-US" sz="1800" dirty="0"/>
          </a:p>
        </p:txBody>
      </p:sp>
      <p:sp>
        <p:nvSpPr>
          <p:cNvPr id="9" name="TextBox 8"/>
          <p:cNvSpPr txBox="1"/>
          <p:nvPr/>
        </p:nvSpPr>
        <p:spPr>
          <a:xfrm>
            <a:off x="2555776" y="2247255"/>
            <a:ext cx="2777555" cy="461665"/>
          </a:xfrm>
          <a:prstGeom prst="rect">
            <a:avLst/>
          </a:prstGeom>
          <a:noFill/>
        </p:spPr>
        <p:txBody>
          <a:bodyPr wrap="none" rtlCol="0">
            <a:spAutoFit/>
          </a:bodyPr>
          <a:lstStyle/>
          <a:p>
            <a:r>
              <a:rPr lang="en-US" dirty="0" smtClean="0"/>
              <a:t>From </a:t>
            </a:r>
            <a:r>
              <a:rPr lang="en-US" b="1" dirty="0" smtClean="0">
                <a:solidFill>
                  <a:srgbClr val="FF0000"/>
                </a:solidFill>
              </a:rPr>
              <a:t>YOU!</a:t>
            </a:r>
            <a:r>
              <a:rPr lang="en-US" dirty="0" smtClean="0"/>
              <a:t> (freely)</a:t>
            </a:r>
            <a:endParaRPr lang="en-US" dirty="0"/>
          </a:p>
        </p:txBody>
      </p:sp>
    </p:spTree>
    <p:extLst>
      <p:ext uri="{BB962C8B-B14F-4D97-AF65-F5344CB8AC3E}">
        <p14:creationId xmlns:p14="http://schemas.microsoft.com/office/powerpoint/2010/main" val="275874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Cloud</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lvl="1">
              <a:buClrTx/>
              <a:buFont typeface="Arial" panose="020B0604020202020204" pitchFamily="34" charset="0"/>
              <a:buChar char="•"/>
            </a:pPr>
            <a:r>
              <a:rPr lang="en-US" sz="1800" b="1" dirty="0" smtClean="0"/>
              <a:t>Commodities </a:t>
            </a:r>
            <a:r>
              <a:rPr lang="en-US" sz="1800" b="1" dirty="0"/>
              <a:t>Infra </a:t>
            </a:r>
            <a:r>
              <a:rPr lang="en-US" sz="1800" b="1" dirty="0" smtClean="0"/>
              <a:t>(</a:t>
            </a:r>
            <a:r>
              <a:rPr lang="en-US" sz="1800" b="1" dirty="0"/>
              <a:t>Cloud) </a:t>
            </a:r>
            <a:r>
              <a:rPr lang="en-US" sz="1800" dirty="0" smtClean="0"/>
              <a:t>: </a:t>
            </a:r>
            <a:r>
              <a:rPr lang="en-US" sz="1800" b="1" dirty="0" smtClean="0">
                <a:solidFill>
                  <a:srgbClr val="0070C0"/>
                </a:solidFill>
              </a:rPr>
              <a:t>rent </a:t>
            </a:r>
            <a:r>
              <a:rPr lang="en-US" sz="1800" b="1" dirty="0">
                <a:solidFill>
                  <a:srgbClr val="0070C0"/>
                </a:solidFill>
              </a:rPr>
              <a:t>super </a:t>
            </a:r>
            <a:r>
              <a:rPr lang="en-US" sz="1800" b="1" dirty="0" smtClean="0">
                <a:solidFill>
                  <a:srgbClr val="0070C0"/>
                </a:solidFill>
              </a:rPr>
              <a:t>computers </a:t>
            </a:r>
            <a:r>
              <a:rPr lang="en-US" sz="1800" dirty="0" smtClean="0"/>
              <a:t>(from AWS, Google Cloud etc.) </a:t>
            </a:r>
            <a:r>
              <a:rPr lang="en-US" sz="1800" dirty="0"/>
              <a:t>for few </a:t>
            </a:r>
            <a:r>
              <a:rPr lang="en-US" sz="1800" dirty="0" smtClean="0"/>
              <a:t>hours to train the machine learning model. </a:t>
            </a:r>
            <a:r>
              <a:rPr lang="en-US" sz="1800" i="1" dirty="0" smtClean="0"/>
              <a:t>(</a:t>
            </a:r>
            <a:r>
              <a:rPr lang="en-US" sz="1800" i="1" dirty="0">
                <a:solidFill>
                  <a:srgbClr val="00B050"/>
                </a:solidFill>
              </a:rPr>
              <a:t>Training vs </a:t>
            </a:r>
            <a:r>
              <a:rPr lang="en-US" sz="1800" i="1" dirty="0" smtClean="0">
                <a:solidFill>
                  <a:srgbClr val="00B050"/>
                </a:solidFill>
              </a:rPr>
              <a:t>Predicting time</a:t>
            </a:r>
            <a:r>
              <a:rPr lang="en-US" sz="1800" i="1" dirty="0" smtClean="0"/>
              <a:t>)</a:t>
            </a:r>
            <a:endParaRPr lang="en-US" sz="1800" i="1" dirty="0"/>
          </a:p>
          <a:p>
            <a:pPr marL="0" indent="0"/>
            <a:endParaRPr lang="en-US" sz="1800" dirty="0" smtClean="0"/>
          </a:p>
          <a:p>
            <a:pPr marL="0" indent="0"/>
            <a:endParaRPr lang="en-US" sz="1800" dirty="0" smtClean="0"/>
          </a:p>
          <a:p>
            <a:pPr marL="457200" indent="-457200">
              <a:buFontTx/>
              <a:buChar char="-"/>
            </a:pPr>
            <a:endParaRPr lang="en-US" sz="1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988839"/>
            <a:ext cx="4731221" cy="3569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a center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85" y="3773357"/>
            <a:ext cx="2958905" cy="2069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çåçæå°çµæ"/>
          <p:cNvPicPr>
            <a:picLocks noChangeAspect="1" noChangeArrowheads="1"/>
          </p:cNvPicPr>
          <p:nvPr/>
        </p:nvPicPr>
        <p:blipFill rotWithShape="1">
          <a:blip r:embed="rId5">
            <a:extLst>
              <a:ext uri="{28A0092B-C50C-407E-A947-70E740481C1C}">
                <a14:useLocalDpi xmlns:a14="http://schemas.microsoft.com/office/drawing/2010/main" val="0"/>
              </a:ext>
            </a:extLst>
          </a:blip>
          <a:srcRect l="7192" t="34907" r="7608" b="34093"/>
          <a:stretch/>
        </p:blipFill>
        <p:spPr bwMode="auto">
          <a:xfrm>
            <a:off x="5465017" y="3101085"/>
            <a:ext cx="2527945" cy="91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090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GPU</a:t>
            </a:r>
            <a:endParaRPr lang="en-US" dirty="0"/>
          </a:p>
        </p:txBody>
      </p:sp>
      <p:sp>
        <p:nvSpPr>
          <p:cNvPr id="7" name="Content Placeholder 1"/>
          <p:cNvSpPr txBox="1">
            <a:spLocks/>
          </p:cNvSpPr>
          <p:nvPr/>
        </p:nvSpPr>
        <p:spPr>
          <a:xfrm>
            <a:off x="395536" y="1700808"/>
            <a:ext cx="352839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b="1" dirty="0" smtClean="0"/>
              <a:t>Hardware Parallelization:</a:t>
            </a:r>
            <a:r>
              <a:rPr lang="en-US" sz="1800" dirty="0" smtClean="0"/>
              <a:t> GPU (</a:t>
            </a:r>
            <a:r>
              <a:rPr lang="en-US" sz="1800" b="1" dirty="0" smtClean="0">
                <a:solidFill>
                  <a:srgbClr val="0070C0"/>
                </a:solidFill>
              </a:rPr>
              <a:t>Graphics Processing Unit</a:t>
            </a:r>
            <a:r>
              <a:rPr lang="en-US" sz="1800" dirty="0" smtClean="0"/>
              <a:t>) substantially improve the speed of calculation (</a:t>
            </a:r>
            <a:r>
              <a:rPr lang="en-US" sz="1800" dirty="0" err="1" smtClean="0"/>
              <a:t>nVidia</a:t>
            </a:r>
            <a:r>
              <a:rPr lang="en-US" sz="1800" dirty="0" smtClean="0"/>
              <a:t> </a:t>
            </a:r>
            <a:r>
              <a:rPr lang="en-US" sz="1800" dirty="0"/>
              <a:t>stock </a:t>
            </a:r>
            <a:r>
              <a:rPr lang="en-US" sz="1800" dirty="0" smtClean="0"/>
              <a:t>price has gone up substantially)</a:t>
            </a:r>
            <a:endParaRPr lang="en-US" sz="1800" dirty="0"/>
          </a:p>
          <a:p>
            <a:pPr marL="0" indent="0"/>
            <a:endParaRPr lang="en-US" sz="1800" dirty="0" smtClean="0"/>
          </a:p>
          <a:p>
            <a:pPr marL="457200" indent="-457200">
              <a:buFontTx/>
              <a:buChar char="-"/>
            </a:pP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844824"/>
            <a:ext cx="5040560" cy="374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07904" y="5901009"/>
            <a:ext cx="4903907" cy="646331"/>
          </a:xfrm>
          <a:prstGeom prst="rect">
            <a:avLst/>
          </a:prstGeom>
          <a:noFill/>
        </p:spPr>
        <p:txBody>
          <a:bodyPr wrap="none" rtlCol="0">
            <a:spAutoFit/>
          </a:bodyPr>
          <a:lstStyle/>
          <a:p>
            <a:r>
              <a:rPr lang="en-US" sz="1800" dirty="0" smtClean="0">
                <a:solidFill>
                  <a:srgbClr val="00B050"/>
                </a:solidFill>
              </a:rPr>
              <a:t>One more usage: </a:t>
            </a:r>
            <a:r>
              <a:rPr lang="en-US" sz="1800" dirty="0" smtClean="0">
                <a:solidFill>
                  <a:srgbClr val="00B050"/>
                </a:solidFill>
                <a:hlinkClick r:id="rId4"/>
              </a:rPr>
              <a:t>https</a:t>
            </a:r>
            <a:r>
              <a:rPr lang="en-US" sz="1800" dirty="0">
                <a:solidFill>
                  <a:srgbClr val="00B050"/>
                </a:solidFill>
                <a:hlinkClick r:id="rId4"/>
              </a:rPr>
              <a:t>://easyhashing.com/en</a:t>
            </a:r>
            <a:r>
              <a:rPr lang="en-US" sz="1800" dirty="0" smtClean="0">
                <a:solidFill>
                  <a:srgbClr val="00B050"/>
                </a:solidFill>
                <a:hlinkClick r:id="rId4"/>
              </a:rPr>
              <a:t>/</a:t>
            </a:r>
            <a:endParaRPr lang="en-US" sz="1800" dirty="0" smtClean="0">
              <a:solidFill>
                <a:srgbClr val="00B050"/>
              </a:solidFill>
            </a:endParaRPr>
          </a:p>
          <a:p>
            <a:endParaRPr lang="en-US" sz="1800" dirty="0">
              <a:solidFill>
                <a:srgbClr val="00B050"/>
              </a:solidFill>
            </a:endParaRPr>
          </a:p>
        </p:txBody>
      </p:sp>
      <p:sp>
        <p:nvSpPr>
          <p:cNvPr id="6" name="Smiley Face 5"/>
          <p:cNvSpPr/>
          <p:nvPr/>
        </p:nvSpPr>
        <p:spPr bwMode="auto">
          <a:xfrm>
            <a:off x="6157979" y="3430012"/>
            <a:ext cx="572455" cy="572455"/>
          </a:xfrm>
          <a:prstGeom prst="smileyF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8" name="Picture 7"/>
          <p:cNvPicPr>
            <a:picLocks noChangeAspect="1"/>
          </p:cNvPicPr>
          <p:nvPr/>
        </p:nvPicPr>
        <p:blipFill>
          <a:blip r:embed="rId5" cstate="emai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3716" y="3540754"/>
            <a:ext cx="2456284" cy="2046903"/>
          </a:xfrm>
          <a:prstGeom prst="rect">
            <a:avLst/>
          </a:prstGeom>
        </p:spPr>
      </p:pic>
      <p:sp>
        <p:nvSpPr>
          <p:cNvPr id="9" name="TextBox 8"/>
          <p:cNvSpPr txBox="1"/>
          <p:nvPr/>
        </p:nvSpPr>
        <p:spPr>
          <a:xfrm>
            <a:off x="395536" y="5716343"/>
            <a:ext cx="3014464" cy="615553"/>
          </a:xfrm>
          <a:prstGeom prst="rect">
            <a:avLst/>
          </a:prstGeom>
          <a:noFill/>
        </p:spPr>
        <p:txBody>
          <a:bodyPr wrap="square" rtlCol="0">
            <a:spAutoFit/>
          </a:bodyPr>
          <a:lstStyle/>
          <a:p>
            <a:pPr algn="ctr"/>
            <a:r>
              <a:rPr lang="en-US" sz="1600" b="1" dirty="0">
                <a:solidFill>
                  <a:schemeClr val="tx2"/>
                </a:solidFill>
              </a:rPr>
              <a:t>Tesla </a:t>
            </a:r>
            <a:r>
              <a:rPr lang="en-US" sz="1600" b="1" dirty="0" smtClean="0">
                <a:solidFill>
                  <a:schemeClr val="tx2"/>
                </a:solidFill>
              </a:rPr>
              <a:t>V100 : </a:t>
            </a:r>
            <a:r>
              <a:rPr lang="en-US" sz="1600" i="1" dirty="0" smtClean="0">
                <a:solidFill>
                  <a:schemeClr val="tx2"/>
                </a:solidFill>
              </a:rPr>
              <a:t>120 </a:t>
            </a:r>
            <a:r>
              <a:rPr lang="en-US" sz="1600" i="1" dirty="0">
                <a:solidFill>
                  <a:schemeClr val="tx2"/>
                </a:solidFill>
              </a:rPr>
              <a:t>TFLOPS</a:t>
            </a:r>
          </a:p>
          <a:p>
            <a:pPr algn="ctr"/>
            <a:endParaRPr lang="en-US" sz="1800" b="1" dirty="0">
              <a:solidFill>
                <a:schemeClr val="tx2"/>
              </a:solidFill>
            </a:endParaRPr>
          </a:p>
        </p:txBody>
      </p:sp>
      <p:pic>
        <p:nvPicPr>
          <p:cNvPr id="2050" name="Picture 2" descr="nvidia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3036698"/>
            <a:ext cx="1371581"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40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Algorithm</a:t>
            </a:r>
            <a:endParaRPr lang="en-US" dirty="0"/>
          </a:p>
        </p:txBody>
      </p:sp>
      <p:sp>
        <p:nvSpPr>
          <p:cNvPr id="7" name="Content Placeholder 1"/>
          <p:cNvSpPr txBox="1">
            <a:spLocks/>
          </p:cNvSpPr>
          <p:nvPr/>
        </p:nvSpPr>
        <p:spPr>
          <a:xfrm>
            <a:off x="395536" y="1772816"/>
            <a:ext cx="2664296" cy="41044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285750" indent="-285750">
              <a:buFont typeface="Arial" panose="020B0604020202020204" pitchFamily="34" charset="0"/>
              <a:buChar char="•"/>
            </a:pPr>
            <a:r>
              <a:rPr lang="en-US" sz="1800" dirty="0" smtClean="0"/>
              <a:t>New techniques in </a:t>
            </a:r>
            <a:r>
              <a:rPr lang="en-US" sz="1800" b="1" dirty="0" smtClean="0">
                <a:solidFill>
                  <a:srgbClr val="0070C0"/>
                </a:solidFill>
              </a:rPr>
              <a:t>processing large amount of data in parallel </a:t>
            </a:r>
            <a:r>
              <a:rPr lang="en-US" sz="1800" dirty="0"/>
              <a:t>(e.g. Map-Reduce</a:t>
            </a:r>
            <a:r>
              <a:rPr lang="en-US" sz="1800" dirty="0" smtClean="0"/>
              <a:t>)</a:t>
            </a:r>
            <a:endParaRPr lang="en-US" sz="1800" dirty="0"/>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smtClean="0">
                <a:solidFill>
                  <a:srgbClr val="0070C0"/>
                </a:solidFill>
              </a:rPr>
              <a:t>Deep Learning </a:t>
            </a:r>
            <a:r>
              <a:rPr lang="en-US" sz="1800" dirty="0" smtClean="0"/>
              <a:t>solve some bottlenecks in training Neural Networks with many layers (so-call deep architecture)</a:t>
            </a:r>
          </a:p>
          <a:p>
            <a:pPr marL="0" indent="0"/>
            <a:endParaRPr lang="en-US" sz="1800" dirty="0" smtClean="0"/>
          </a:p>
          <a:p>
            <a:pPr marL="0" indent="0"/>
            <a:endParaRPr lang="en-US" sz="1800" dirty="0" smtClean="0"/>
          </a:p>
          <a:p>
            <a:pPr marL="685800" lvl="1">
              <a:buFont typeface="Arial" panose="020B0604020202020204" pitchFamily="34" charset="0"/>
              <a:buChar char="•"/>
            </a:pPr>
            <a:endParaRPr lang="en-US" sz="1600" dirty="0"/>
          </a:p>
        </p:txBody>
      </p:sp>
      <p:pic>
        <p:nvPicPr>
          <p:cNvPr id="1026" name="Picture 2" descr="Giuseppe Attardi Dipartimento di Informatica Università di Pisa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811052"/>
            <a:ext cx="5613648" cy="42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159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a:t>Machine Learning - </a:t>
            </a:r>
            <a:r>
              <a:rPr lang="en-US" dirty="0" smtClean="0"/>
              <a:t>Community</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400" dirty="0" err="1" smtClean="0">
                <a:hlinkClick r:id="rId2"/>
              </a:rPr>
              <a:t>Kaggle</a:t>
            </a:r>
            <a:r>
              <a:rPr lang="en-US" sz="1400" dirty="0" smtClean="0">
                <a:hlinkClick r:id="rId2"/>
              </a:rPr>
              <a:t> Competitions</a:t>
            </a:r>
            <a:r>
              <a:rPr lang="en-US" sz="1400" dirty="0" smtClean="0"/>
              <a:t>: </a:t>
            </a:r>
            <a:r>
              <a:rPr lang="en-US" sz="1400" dirty="0" smtClean="0">
                <a:hlinkClick r:id="rId3"/>
              </a:rPr>
              <a:t>Two Sigma: Using News to Predict Stock Movements</a:t>
            </a:r>
            <a:endParaRPr lang="en-US" sz="1400" dirty="0" smtClean="0"/>
          </a:p>
          <a:p>
            <a:r>
              <a:rPr lang="en-US" sz="1400" dirty="0" smtClean="0"/>
              <a:t>	The </a:t>
            </a:r>
            <a:r>
              <a:rPr lang="en-US" sz="1400" dirty="0"/>
              <a:t>challenge is ingesting and interpreting the data to determine which data is useful, finding the signal in this sea of information. </a:t>
            </a:r>
            <a:r>
              <a:rPr lang="en-US" sz="1400" dirty="0">
                <a:hlinkClick r:id="rId4"/>
              </a:rPr>
              <a:t>Two Sigma </a:t>
            </a:r>
            <a:r>
              <a:rPr lang="en-US" sz="1400" dirty="0"/>
              <a:t>is passionate about this challenge and is excited to share it with the </a:t>
            </a:r>
            <a:r>
              <a:rPr lang="en-US" sz="1400" dirty="0" err="1"/>
              <a:t>Kaggle</a:t>
            </a:r>
            <a:r>
              <a:rPr lang="en-US" sz="1400" dirty="0"/>
              <a:t> community.</a:t>
            </a:r>
          </a:p>
          <a:p>
            <a:r>
              <a:rPr lang="en-US" sz="1400" dirty="0" smtClean="0"/>
              <a:t>	</a:t>
            </a:r>
          </a:p>
          <a:p>
            <a:r>
              <a:rPr lang="en-US" sz="1400" dirty="0"/>
              <a:t>	</a:t>
            </a:r>
            <a:r>
              <a:rPr lang="en-US" sz="1400" dirty="0" smtClean="0"/>
              <a:t>By </a:t>
            </a:r>
            <a:r>
              <a:rPr lang="en-US" sz="1400" dirty="0"/>
              <a:t>analyzing news data to predict stock prices, </a:t>
            </a:r>
            <a:r>
              <a:rPr lang="en-US" sz="1400" dirty="0" err="1"/>
              <a:t>Kagglers</a:t>
            </a:r>
            <a:r>
              <a:rPr lang="en-US" sz="1400" dirty="0"/>
              <a:t> have a unique opportunity to advance the state of research in understanding the predictive power of the news. This power, if harnessed, could help predict financial outcomes and generate significant economic impact all over the world.</a:t>
            </a:r>
          </a:p>
          <a:p>
            <a:endParaRPr lang="en-US" sz="1400" dirty="0" smtClean="0"/>
          </a:p>
          <a:p>
            <a:pPr lvl="1">
              <a:buFont typeface="Arial" panose="020B0604020202020204" pitchFamily="34" charset="0"/>
              <a:buChar char="•"/>
            </a:pPr>
            <a:r>
              <a:rPr lang="en-US" sz="1200" dirty="0" smtClean="0"/>
              <a:t>Market </a:t>
            </a:r>
            <a:r>
              <a:rPr lang="en-US" sz="1200" dirty="0"/>
              <a:t>data provided by </a:t>
            </a:r>
            <a:r>
              <a:rPr lang="en-US" sz="1200" dirty="0" err="1"/>
              <a:t>Intrinio</a:t>
            </a:r>
            <a:r>
              <a:rPr lang="en-US" sz="1200" dirty="0"/>
              <a:t>.</a:t>
            </a:r>
          </a:p>
          <a:p>
            <a:pPr lvl="1">
              <a:buFont typeface="Arial" panose="020B0604020202020204" pitchFamily="34" charset="0"/>
              <a:buChar char="•"/>
            </a:pPr>
            <a:r>
              <a:rPr lang="en-US" sz="1200" dirty="0" smtClean="0"/>
              <a:t>News </a:t>
            </a:r>
            <a:r>
              <a:rPr lang="en-US" sz="1200" dirty="0"/>
              <a:t>data provided by Thomson </a:t>
            </a:r>
            <a:r>
              <a:rPr lang="en-US" sz="1200" dirty="0" smtClean="0"/>
              <a:t>Reuters</a:t>
            </a:r>
            <a:endParaRPr lang="en-US" sz="1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59" y="4437112"/>
            <a:ext cx="8697835" cy="191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4912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Example – Linear Regression</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6" name="Picture 2" descr="https://cdn-images-1.medium.com/max/1600/1*mXeEWBymq-UXPXF2Oai5mg.jpeg"/>
          <p:cNvPicPr>
            <a:picLocks noChangeAspect="1" noChangeArrowheads="1"/>
          </p:cNvPicPr>
          <p:nvPr/>
        </p:nvPicPr>
        <p:blipFill rotWithShape="1">
          <a:blip r:embed="rId2">
            <a:extLst>
              <a:ext uri="{28A0092B-C50C-407E-A947-70E740481C1C}">
                <a14:useLocalDpi xmlns:a14="http://schemas.microsoft.com/office/drawing/2010/main" val="0"/>
              </a:ext>
            </a:extLst>
          </a:blip>
          <a:srcRect b="7136"/>
          <a:stretch/>
        </p:blipFill>
        <p:spPr bwMode="auto">
          <a:xfrm>
            <a:off x="1907704" y="1916832"/>
            <a:ext cx="5328592" cy="403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206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19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Example – Linear Regression</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220071" y="1772816"/>
            <a:ext cx="327060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772816"/>
            <a:ext cx="4762907" cy="4616648"/>
          </a:xfrm>
          <a:prstGeom prst="rect">
            <a:avLst/>
          </a:prstGeom>
          <a:noFill/>
        </p:spPr>
        <p:txBody>
          <a:bodyPr wrap="none" rtlCol="0">
            <a:spAutoFit/>
          </a:bodyPr>
          <a:lstStyle/>
          <a:p>
            <a:r>
              <a:rPr lang="en-US" dirty="0" smtClean="0"/>
              <a:t>Learning Regression </a:t>
            </a:r>
            <a:r>
              <a:rPr lang="en-US" i="1" dirty="0" smtClean="0"/>
              <a:t>(the model)</a:t>
            </a:r>
          </a:p>
          <a:p>
            <a:endParaRPr lang="en-US" dirty="0" smtClean="0"/>
          </a:p>
          <a:p>
            <a:r>
              <a:rPr lang="en-US" dirty="0" smtClean="0"/>
              <a:t>	y = </a:t>
            </a:r>
            <a:r>
              <a:rPr lang="en-US" b="1" i="1" dirty="0" smtClean="0"/>
              <a:t>a</a:t>
            </a:r>
            <a:r>
              <a:rPr lang="en-US" dirty="0" smtClean="0"/>
              <a:t>x + </a:t>
            </a:r>
            <a:r>
              <a:rPr lang="en-US" b="1" i="1" dirty="0" smtClean="0"/>
              <a:t>b</a:t>
            </a:r>
          </a:p>
          <a:p>
            <a:endParaRPr lang="en-US" dirty="0"/>
          </a:p>
          <a:p>
            <a:pPr marL="342900" indent="-342900">
              <a:buFont typeface="Arial" panose="020B0604020202020204" pitchFamily="34" charset="0"/>
              <a:buChar char="•"/>
            </a:pPr>
            <a:r>
              <a:rPr lang="en-US" sz="1800" dirty="0" smtClean="0"/>
              <a:t>Input Data -&gt; Output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Parameter (a, b)</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Loss/Objective function</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Gradient Descent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Training (no. of steps)</a:t>
            </a:r>
          </a:p>
          <a:p>
            <a:pPr algn="r"/>
            <a:endParaRPr lang="en-US" sz="1800" dirty="0" smtClean="0">
              <a:hlinkClick r:id=""/>
            </a:endParaRPr>
          </a:p>
          <a:p>
            <a:pPr algn="r"/>
            <a:r>
              <a:rPr lang="en-US" sz="1800" dirty="0" smtClean="0">
                <a:hlinkClick r:id="rId3"/>
              </a:rPr>
              <a:t>Code Example</a:t>
            </a:r>
            <a:r>
              <a:rPr lang="en-US" sz="1800" dirty="0" smtClean="0">
                <a:hlinkClick r:id=""/>
              </a:rPr>
              <a:t> </a:t>
            </a:r>
            <a:endParaRPr lang="en-US" sz="1800" dirty="0"/>
          </a:p>
        </p:txBody>
      </p:sp>
      <p:sp>
        <p:nvSpPr>
          <p:cNvPr id="4" name="Sun 3"/>
          <p:cNvSpPr/>
          <p:nvPr/>
        </p:nvSpPr>
        <p:spPr bwMode="auto">
          <a:xfrm>
            <a:off x="3851920" y="4941168"/>
            <a:ext cx="720080" cy="648072"/>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23356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2555776" y="5805264"/>
            <a:ext cx="3960440" cy="57606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2400" dirty="0" smtClean="0"/>
              <a:t>Tick Tac Toe Example</a:t>
            </a:r>
            <a:endParaRPr lang="en-US" sz="2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355" t="5220" r="1731" b="5277"/>
          <a:stretch/>
        </p:blipFill>
        <p:spPr bwMode="auto">
          <a:xfrm>
            <a:off x="998005" y="1700808"/>
            <a:ext cx="7246403" cy="4061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Tic-tac-to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2928" y="1844824"/>
            <a:ext cx="3861602" cy="343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4396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20</a:t>
            </a:fld>
            <a:endParaRPr lang="en-US" sz="1400" dirty="0">
              <a:latin typeface="Arial" charset="0"/>
            </a:endParaRPr>
          </a:p>
        </p:txBody>
      </p:sp>
      <p:sp>
        <p:nvSpPr>
          <p:cNvPr id="3" name="Title 2"/>
          <p:cNvSpPr>
            <a:spLocks noGrp="1"/>
          </p:cNvSpPr>
          <p:nvPr>
            <p:ph type="title" idx="4294967295"/>
          </p:nvPr>
        </p:nvSpPr>
        <p:spPr>
          <a:xfrm>
            <a:off x="0" y="620713"/>
            <a:ext cx="8748464" cy="1000125"/>
          </a:xfrm>
        </p:spPr>
        <p:txBody>
          <a:bodyPr/>
          <a:lstStyle/>
          <a:p>
            <a:pPr marL="457200" indent="-457200"/>
            <a:r>
              <a:rPr lang="en-US" dirty="0" smtClean="0"/>
              <a:t>Objective </a:t>
            </a:r>
            <a:r>
              <a:rPr lang="en-US" dirty="0"/>
              <a:t>function</a:t>
            </a:r>
          </a:p>
        </p:txBody>
      </p:sp>
      <p:sp>
        <p:nvSpPr>
          <p:cNvPr id="7" name="Content Placeholder 1"/>
          <p:cNvSpPr txBox="1">
            <a:spLocks/>
          </p:cNvSpPr>
          <p:nvPr/>
        </p:nvSpPr>
        <p:spPr>
          <a:xfrm>
            <a:off x="395536" y="1700807"/>
            <a:ext cx="8064896" cy="2160241"/>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A </a:t>
            </a:r>
            <a:r>
              <a:rPr lang="en-US" sz="1800" dirty="0" smtClean="0"/>
              <a:t>way to </a:t>
            </a:r>
            <a:r>
              <a:rPr lang="en-US" sz="1800" b="1" dirty="0" smtClean="0">
                <a:solidFill>
                  <a:srgbClr val="0070C0"/>
                </a:solidFill>
              </a:rPr>
              <a:t>measuring the quality the model</a:t>
            </a:r>
            <a:r>
              <a:rPr lang="en-US" sz="1800" dirty="0" smtClean="0"/>
              <a:t>. This function, taking data and model parameters as arguments, can be evaluated to return a number. Any given problem contains some parameters which can be changed; our goal is to find values for these parameters </a:t>
            </a:r>
            <a:r>
              <a:rPr lang="en-US" sz="1800" b="1" dirty="0" smtClean="0">
                <a:solidFill>
                  <a:srgbClr val="0070C0"/>
                </a:solidFill>
              </a:rPr>
              <a:t>which either maximize or minimize this number</a:t>
            </a:r>
            <a:r>
              <a:rPr lang="en-US" sz="1800" dirty="0" smtClean="0"/>
              <a:t>. (Similar terms</a:t>
            </a:r>
            <a:r>
              <a:rPr lang="en-US" sz="1800" b="1" dirty="0" smtClean="0"/>
              <a:t>: </a:t>
            </a:r>
            <a:r>
              <a:rPr lang="en-US" sz="1800" b="1" dirty="0" smtClean="0">
                <a:solidFill>
                  <a:srgbClr val="00B050"/>
                </a:solidFill>
              </a:rPr>
              <a:t>Cost function</a:t>
            </a:r>
            <a:r>
              <a:rPr lang="en-US" sz="1800" dirty="0" smtClean="0"/>
              <a:t>, Loss Function)</a:t>
            </a:r>
          </a:p>
          <a:p>
            <a:endParaRPr lang="en-US" sz="1800" dirty="0" smtClean="0"/>
          </a:p>
        </p:txBody>
      </p:sp>
      <p:pic>
        <p:nvPicPr>
          <p:cNvPr id="2050" name="Picture 2" descr="https://cdn-images-1.medium.com/max/800/1*j0Y73Gqu8shJ-xwd0dLzo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789040"/>
            <a:ext cx="42117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22187" t="27920" r="49271" b="23688"/>
          <a:stretch/>
        </p:blipFill>
        <p:spPr>
          <a:xfrm>
            <a:off x="899592" y="3645024"/>
            <a:ext cx="2775732" cy="2664297"/>
          </a:xfrm>
          <a:prstGeom prst="rect">
            <a:avLst/>
          </a:prstGeom>
        </p:spPr>
      </p:pic>
    </p:spTree>
    <p:extLst>
      <p:ext uri="{BB962C8B-B14F-4D97-AF65-F5344CB8AC3E}">
        <p14:creationId xmlns:p14="http://schemas.microsoft.com/office/powerpoint/2010/main" val="533530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21</a:t>
            </a:fld>
            <a:endParaRPr lang="en-US" sz="1400" dirty="0">
              <a:latin typeface="Arial" charset="0"/>
            </a:endParaRPr>
          </a:p>
        </p:txBody>
      </p:sp>
      <p:sp>
        <p:nvSpPr>
          <p:cNvPr id="3" name="Title 2"/>
          <p:cNvSpPr>
            <a:spLocks noGrp="1"/>
          </p:cNvSpPr>
          <p:nvPr>
            <p:ph type="title" idx="4294967295"/>
          </p:nvPr>
        </p:nvSpPr>
        <p:spPr>
          <a:xfrm>
            <a:off x="0" y="620713"/>
            <a:ext cx="8532440" cy="1000125"/>
          </a:xfrm>
        </p:spPr>
        <p:txBody>
          <a:bodyPr>
            <a:noAutofit/>
          </a:bodyPr>
          <a:lstStyle/>
          <a:p>
            <a:pPr marL="457200" indent="-457200"/>
            <a:r>
              <a:rPr lang="en-US" dirty="0" smtClean="0"/>
              <a:t>Gradient </a:t>
            </a:r>
            <a:r>
              <a:rPr lang="en-US" dirty="0"/>
              <a:t>Descent</a:t>
            </a:r>
          </a:p>
        </p:txBody>
      </p:sp>
      <p:pic>
        <p:nvPicPr>
          <p:cNvPr id="10242" name="Picture 2" descr="gradient descen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8" y="3732133"/>
            <a:ext cx="4840864"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536" y="1700808"/>
            <a:ext cx="7227019" cy="2031325"/>
          </a:xfrm>
          <a:prstGeom prst="rect">
            <a:avLst/>
          </a:prstGeom>
          <a:noFill/>
        </p:spPr>
        <p:txBody>
          <a:bodyPr wrap="square" rtlCol="0">
            <a:spAutoFit/>
          </a:bodyPr>
          <a:lstStyle/>
          <a:p>
            <a:r>
              <a:rPr lang="en-US" sz="1800" b="1" dirty="0"/>
              <a:t>Gradient Descent</a:t>
            </a:r>
            <a:r>
              <a:rPr lang="en-US" sz="1800" dirty="0"/>
              <a:t>: </a:t>
            </a:r>
            <a:r>
              <a:rPr lang="en-US" sz="1800" dirty="0" smtClean="0"/>
              <a:t>an </a:t>
            </a:r>
            <a:r>
              <a:rPr lang="en-US" sz="1800" b="1" dirty="0">
                <a:solidFill>
                  <a:srgbClr val="0070C0"/>
                </a:solidFill>
              </a:rPr>
              <a:t>optimization</a:t>
            </a:r>
            <a:r>
              <a:rPr lang="en-US" sz="1800" dirty="0">
                <a:solidFill>
                  <a:srgbClr val="0070C0"/>
                </a:solidFill>
              </a:rPr>
              <a:t> </a:t>
            </a:r>
            <a:r>
              <a:rPr lang="en-US" sz="1800" dirty="0"/>
              <a:t>algorithm used to find the values of </a:t>
            </a:r>
            <a:r>
              <a:rPr lang="en-US" sz="1800" b="1" dirty="0">
                <a:solidFill>
                  <a:srgbClr val="0070C0"/>
                </a:solidFill>
              </a:rPr>
              <a:t>parameters</a:t>
            </a:r>
            <a:r>
              <a:rPr lang="en-US" sz="1800" dirty="0">
                <a:solidFill>
                  <a:srgbClr val="0070C0"/>
                </a:solidFill>
              </a:rPr>
              <a:t> </a:t>
            </a:r>
            <a:r>
              <a:rPr lang="en-US" sz="1800" dirty="0"/>
              <a:t>(coefficients) of a function (f) that </a:t>
            </a:r>
            <a:r>
              <a:rPr lang="en-US" sz="1800" b="1" dirty="0">
                <a:solidFill>
                  <a:srgbClr val="0070C0"/>
                </a:solidFill>
              </a:rPr>
              <a:t>minimizes</a:t>
            </a:r>
            <a:r>
              <a:rPr lang="en-US" sz="1800" dirty="0"/>
              <a:t> a cost function (cost</a:t>
            </a:r>
            <a:r>
              <a:rPr lang="en-US" sz="1800" dirty="0" smtClean="0"/>
              <a:t>). </a:t>
            </a:r>
          </a:p>
          <a:p>
            <a:endParaRPr lang="en-US" sz="1800" dirty="0"/>
          </a:p>
          <a:p>
            <a:r>
              <a:rPr lang="en-US" sz="1800" dirty="0" smtClean="0"/>
              <a:t>Notes: </a:t>
            </a:r>
            <a:r>
              <a:rPr lang="en-US" sz="1800" b="1" dirty="0" smtClean="0">
                <a:solidFill>
                  <a:srgbClr val="0070C0"/>
                </a:solidFill>
              </a:rPr>
              <a:t>Hyper-parameters</a:t>
            </a:r>
            <a:r>
              <a:rPr lang="en-US" sz="1800" dirty="0" smtClean="0"/>
              <a:t> </a:t>
            </a:r>
            <a:r>
              <a:rPr lang="en-US" sz="1800" dirty="0"/>
              <a:t>are parameters whose values are </a:t>
            </a:r>
            <a:r>
              <a:rPr lang="en-US" sz="1800" b="1" dirty="0">
                <a:solidFill>
                  <a:srgbClr val="0070C0"/>
                </a:solidFill>
              </a:rPr>
              <a:t>set prior to the commencement of the learning process</a:t>
            </a:r>
            <a:r>
              <a:rPr lang="en-US" sz="1800" dirty="0"/>
              <a:t>. By contrast, the values of other parameters are derived via training.</a:t>
            </a:r>
          </a:p>
        </p:txBody>
      </p:sp>
      <p:pic>
        <p:nvPicPr>
          <p:cNvPr id="6" name="Picture 5" descr="Deep Learning Book.pdf - Adobe Acrobat Pro Extended"/>
          <p:cNvPicPr>
            <a:picLocks noChangeAspect="1"/>
          </p:cNvPicPr>
          <p:nvPr/>
        </p:nvPicPr>
        <p:blipFill rotWithShape="1">
          <a:blip r:embed="rId3">
            <a:extLst>
              <a:ext uri="{28A0092B-C50C-407E-A947-70E740481C1C}">
                <a14:useLocalDpi xmlns:a14="http://schemas.microsoft.com/office/drawing/2010/main" val="0"/>
              </a:ext>
            </a:extLst>
          </a:blip>
          <a:srcRect l="50000" t="27735" r="19479" b="22400"/>
          <a:stretch/>
        </p:blipFill>
        <p:spPr>
          <a:xfrm>
            <a:off x="5453583" y="3789040"/>
            <a:ext cx="2790825" cy="2581275"/>
          </a:xfrm>
          <a:prstGeom prst="rect">
            <a:avLst/>
          </a:prstGeom>
        </p:spPr>
      </p:pic>
    </p:spTree>
    <p:extLst>
      <p:ext uri="{BB962C8B-B14F-4D97-AF65-F5344CB8AC3E}">
        <p14:creationId xmlns:p14="http://schemas.microsoft.com/office/powerpoint/2010/main" val="2927564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Learning Rate</a:t>
            </a:r>
            <a:endParaRPr lang="en-US" dirty="0"/>
          </a:p>
        </p:txBody>
      </p:sp>
      <p:sp>
        <p:nvSpPr>
          <p:cNvPr id="7" name="Content Placeholder 1"/>
          <p:cNvSpPr txBox="1">
            <a:spLocks/>
          </p:cNvSpPr>
          <p:nvPr/>
        </p:nvSpPr>
        <p:spPr>
          <a:xfrm>
            <a:off x="395536" y="1700808"/>
            <a:ext cx="439248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Cost </a:t>
            </a:r>
            <a:r>
              <a:rPr lang="en-US" sz="1600" dirty="0"/>
              <a:t>function between </a:t>
            </a:r>
            <a:r>
              <a:rPr lang="en-US" sz="1600" i="1" dirty="0"/>
              <a:t>A </a:t>
            </a:r>
            <a:r>
              <a:rPr lang="en-US" sz="1600" dirty="0"/>
              <a:t>and </a:t>
            </a:r>
            <a:r>
              <a:rPr lang="en-US" sz="1600" i="1" dirty="0"/>
              <a:t>C </a:t>
            </a:r>
            <a:r>
              <a:rPr lang="en-US" sz="1600" dirty="0"/>
              <a:t>is almost linear, and so gradient descent works well</a:t>
            </a:r>
            <a:r>
              <a:rPr lang="en-US" sz="1600" dirty="0" smtClean="0"/>
              <a:t>.</a:t>
            </a:r>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From </a:t>
            </a:r>
            <a:r>
              <a:rPr lang="en-US" sz="1600" dirty="0"/>
              <a:t>point </a:t>
            </a:r>
            <a:r>
              <a:rPr lang="en-US" sz="1600" i="1" dirty="0" smtClean="0"/>
              <a:t>C, </a:t>
            </a:r>
            <a:r>
              <a:rPr lang="en-US" sz="1600" dirty="0" smtClean="0"/>
              <a:t>if </a:t>
            </a:r>
            <a:r>
              <a:rPr lang="en-US" sz="1600" dirty="0"/>
              <a:t>we take a </a:t>
            </a:r>
            <a:r>
              <a:rPr lang="en-US" sz="1600" b="1" dirty="0">
                <a:solidFill>
                  <a:srgbClr val="0070C0"/>
                </a:solidFill>
              </a:rPr>
              <a:t>small </a:t>
            </a:r>
            <a:r>
              <a:rPr lang="en-US" sz="1600" b="1" dirty="0" smtClean="0">
                <a:solidFill>
                  <a:srgbClr val="0070C0"/>
                </a:solidFill>
              </a:rPr>
              <a:t>learning rate </a:t>
            </a:r>
            <a:r>
              <a:rPr lang="en-US" sz="1600" dirty="0"/>
              <a:t>at </a:t>
            </a:r>
            <a:r>
              <a:rPr lang="en-US" sz="1600" i="1" dirty="0" smtClean="0"/>
              <a:t>C, </a:t>
            </a:r>
            <a:r>
              <a:rPr lang="en-US" sz="1600" dirty="0"/>
              <a:t>we will end up at </a:t>
            </a:r>
            <a:r>
              <a:rPr lang="en-US" sz="1600" i="1" dirty="0"/>
              <a:t>D</a:t>
            </a:r>
            <a:r>
              <a:rPr lang="en-US" sz="1600" dirty="0"/>
              <a:t>, which is reasonable enough since it doesn’t overshoot the </a:t>
            </a:r>
            <a:r>
              <a:rPr lang="en-US" sz="1600" b="1" dirty="0">
                <a:solidFill>
                  <a:srgbClr val="0070C0"/>
                </a:solidFill>
              </a:rPr>
              <a:t>point of minima</a:t>
            </a:r>
            <a:r>
              <a:rPr lang="en-US" sz="1600" dirty="0"/>
              <a:t>.</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A </a:t>
            </a:r>
            <a:r>
              <a:rPr lang="en-US" sz="1600" dirty="0"/>
              <a:t>larger step size at </a:t>
            </a:r>
            <a:r>
              <a:rPr lang="en-US" sz="1600" i="1" dirty="0"/>
              <a:t>C </a:t>
            </a:r>
            <a:r>
              <a:rPr lang="en-US" sz="1600" dirty="0"/>
              <a:t>will get us to </a:t>
            </a:r>
            <a:r>
              <a:rPr lang="en-US" sz="1600" i="1" dirty="0"/>
              <a:t>D </a:t>
            </a:r>
            <a:r>
              <a:rPr lang="en-US" sz="1600" dirty="0"/>
              <a:t>', which is not desirable, because it’s on the other side of </a:t>
            </a:r>
            <a:r>
              <a:rPr lang="en-US" sz="1600" dirty="0" smtClean="0"/>
              <a:t>the minima</a:t>
            </a:r>
            <a:r>
              <a:rPr lang="en-US" sz="1600" dirty="0"/>
              <a:t>. </a:t>
            </a: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r>
              <a:rPr lang="en-US" sz="1600" dirty="0" smtClean="0"/>
              <a:t>A </a:t>
            </a:r>
            <a:r>
              <a:rPr lang="en-US" sz="1600" dirty="0"/>
              <a:t>large step size at </a:t>
            </a:r>
            <a:r>
              <a:rPr lang="en-US" sz="1600" i="1" dirty="0"/>
              <a:t>D </a:t>
            </a:r>
            <a:r>
              <a:rPr lang="en-US" sz="1600" dirty="0"/>
              <a:t>' would get us to </a:t>
            </a:r>
            <a:r>
              <a:rPr lang="en-US" sz="1600" i="1" dirty="0"/>
              <a:t>E</a:t>
            </a:r>
            <a:r>
              <a:rPr lang="en-US" sz="1600" dirty="0"/>
              <a:t>, and if the learning rate is not reduced the </a:t>
            </a:r>
            <a:r>
              <a:rPr lang="en-US" sz="1600" dirty="0" smtClean="0"/>
              <a:t>algorithm tends </a:t>
            </a:r>
            <a:r>
              <a:rPr lang="en-US" sz="1600" dirty="0"/>
              <a:t>to toggle between points on either side of the minima, leading to </a:t>
            </a:r>
            <a:r>
              <a:rPr lang="en-US" sz="1600" b="1" dirty="0">
                <a:solidFill>
                  <a:srgbClr val="0070C0"/>
                </a:solidFill>
              </a:rPr>
              <a:t>oscillations</a:t>
            </a:r>
            <a:endParaRPr lang="en-US" sz="1600" b="1" dirty="0" smtClean="0">
              <a:solidFill>
                <a:srgbClr val="0070C0"/>
              </a:solidFill>
            </a:endParaRPr>
          </a:p>
        </p:txBody>
      </p:sp>
      <p:pic>
        <p:nvPicPr>
          <p:cNvPr id="2" name="Picture 1" descr="Pro Deep Learning with TensorFlow A Mathematical Approach to Advanced Artificial Intelligence in Python.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1875" t="20400" r="21041" b="9896"/>
          <a:stretch/>
        </p:blipFill>
        <p:spPr>
          <a:xfrm>
            <a:off x="5076056" y="2276871"/>
            <a:ext cx="3995936" cy="3226807"/>
          </a:xfrm>
          <a:prstGeom prst="rect">
            <a:avLst/>
          </a:prstGeom>
        </p:spPr>
      </p:pic>
    </p:spTree>
    <p:extLst>
      <p:ext uri="{BB962C8B-B14F-4D97-AF65-F5344CB8AC3E}">
        <p14:creationId xmlns:p14="http://schemas.microsoft.com/office/powerpoint/2010/main" val="7099345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Demo – Short Term Stock Price Prediction</a:t>
            </a:r>
            <a:endParaRPr lang="en-US" dirty="0"/>
          </a:p>
        </p:txBody>
      </p:sp>
      <p:pic>
        <p:nvPicPr>
          <p:cNvPr id="3074" name="Picture 2" descr="Why The Price of Bitcoin and Ethereum Are (Still) Volat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88840"/>
            <a:ext cx="5603776" cy="31521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5413573"/>
            <a:ext cx="8424936" cy="400110"/>
          </a:xfrm>
          <a:prstGeom prst="rect">
            <a:avLst/>
          </a:prstGeom>
          <a:noFill/>
        </p:spPr>
        <p:txBody>
          <a:bodyPr wrap="square" rtlCol="0">
            <a:spAutoFit/>
          </a:bodyPr>
          <a:lstStyle/>
          <a:p>
            <a:r>
              <a:rPr lang="en-US" sz="2000" dirty="0" smtClean="0"/>
              <a:t>Use Machine Learning to predict the short term stock price movement</a:t>
            </a:r>
            <a:endParaRPr lang="en-US" sz="2000" dirty="0"/>
          </a:p>
        </p:txBody>
      </p:sp>
    </p:spTree>
    <p:extLst>
      <p:ext uri="{BB962C8B-B14F-4D97-AF65-F5344CB8AC3E}">
        <p14:creationId xmlns:p14="http://schemas.microsoft.com/office/powerpoint/2010/main" val="23239942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Raw Data – Historical Tick Data</a:t>
            </a:r>
            <a:endParaRPr lang="en-US" dirty="0"/>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hlinkClick r:id="rId2"/>
              </a:rPr>
              <a:t>https://</a:t>
            </a:r>
            <a:r>
              <a:rPr lang="en-US" sz="1600" dirty="0" smtClean="0">
                <a:hlinkClick r:id="rId2"/>
              </a:rPr>
              <a:t>www.hkex.com.hk/eng/ods/historicalData.aspx</a:t>
            </a:r>
            <a:endParaRPr lang="en-US" sz="1600" dirty="0" smtClean="0"/>
          </a:p>
          <a:p>
            <a:endParaRPr lang="en-US" sz="1600" dirty="0"/>
          </a:p>
          <a:p>
            <a:r>
              <a:rPr lang="en-US" sz="1600" b="1" dirty="0">
                <a:hlinkClick r:id="rId3"/>
              </a:rPr>
              <a:t>Historical Full Book - Securities Market (CSV Format)</a:t>
            </a:r>
            <a:r>
              <a:rPr lang="en-US" sz="1600" dirty="0"/>
              <a:t> provides information on every order and trade of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$5,000/Month</a:t>
            </a:r>
          </a:p>
          <a:p>
            <a:endParaRPr lang="en-US" sz="1600" dirty="0"/>
          </a:p>
          <a:p>
            <a:r>
              <a:rPr lang="en-US" sz="1600" b="1" dirty="0">
                <a:hlinkClick r:id="rId4"/>
              </a:rPr>
              <a:t>Historical Order Book and Statistics Update - Securities Market</a:t>
            </a:r>
            <a:r>
              <a:rPr lang="en-US" sz="1600" dirty="0"/>
              <a:t> provides intra-day order book and statistics information recorded on the HKEX's Main Board and GEM stocks in CSV format. File is available on a daily basis, normally at around 10:00pm</a:t>
            </a:r>
            <a:r>
              <a:rPr lang="en-US" sz="1600" dirty="0" smtClean="0"/>
              <a:t>.</a:t>
            </a:r>
          </a:p>
          <a:p>
            <a:r>
              <a:rPr lang="en-US" sz="1600" dirty="0" smtClean="0"/>
              <a:t>	</a:t>
            </a:r>
            <a:r>
              <a:rPr lang="en-US" sz="1600" b="1" dirty="0" smtClean="0">
                <a:solidFill>
                  <a:srgbClr val="0070C0"/>
                </a:solidFill>
              </a:rPr>
              <a:t>$</a:t>
            </a:r>
            <a:r>
              <a:rPr lang="en-US" sz="1600" b="1" dirty="0">
                <a:solidFill>
                  <a:srgbClr val="0070C0"/>
                </a:solidFill>
              </a:rPr>
              <a:t>2,500/Month</a:t>
            </a:r>
          </a:p>
        </p:txBody>
      </p:sp>
    </p:spTree>
    <p:extLst>
      <p:ext uri="{BB962C8B-B14F-4D97-AF65-F5344CB8AC3E}">
        <p14:creationId xmlns:p14="http://schemas.microsoft.com/office/powerpoint/2010/main" val="37411571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3583" t="19446" r="17167" b="2429"/>
          <a:stretch/>
        </p:blipFill>
        <p:spPr>
          <a:xfrm>
            <a:off x="1242060" y="1623059"/>
            <a:ext cx="6332220" cy="4617721"/>
          </a:xfrm>
          <a:prstGeom prst="rect">
            <a:avLst/>
          </a:prstGeom>
        </p:spPr>
      </p:pic>
    </p:spTree>
    <p:extLst>
      <p:ext uri="{BB962C8B-B14F-4D97-AF65-F5344CB8AC3E}">
        <p14:creationId xmlns:p14="http://schemas.microsoft.com/office/powerpoint/2010/main" val="16069661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4" name="Picture 3" descr="Microsoft Excel - mast_mb_20140401.csv"/>
          <p:cNvPicPr>
            <a:picLocks noChangeAspect="1"/>
          </p:cNvPicPr>
          <p:nvPr/>
        </p:nvPicPr>
        <p:blipFill rotWithShape="1">
          <a:blip r:embed="rId2">
            <a:extLst>
              <a:ext uri="{28A0092B-C50C-407E-A947-70E740481C1C}">
                <a14:useLocalDpi xmlns:a14="http://schemas.microsoft.com/office/drawing/2010/main" val="0"/>
              </a:ext>
            </a:extLst>
          </a:blip>
          <a:srcRect l="750" t="18123" r="29000" b="3193"/>
          <a:stretch/>
        </p:blipFill>
        <p:spPr>
          <a:xfrm>
            <a:off x="1234433" y="1700808"/>
            <a:ext cx="6001863" cy="4164994"/>
          </a:xfrm>
          <a:prstGeom prst="rect">
            <a:avLst/>
          </a:prstGeom>
        </p:spPr>
      </p:pic>
      <p:sp>
        <p:nvSpPr>
          <p:cNvPr id="2" name="TextBox 1"/>
          <p:cNvSpPr txBox="1"/>
          <p:nvPr/>
        </p:nvSpPr>
        <p:spPr>
          <a:xfrm>
            <a:off x="1907704" y="5949280"/>
            <a:ext cx="4891083" cy="369332"/>
          </a:xfrm>
          <a:prstGeom prst="rect">
            <a:avLst/>
          </a:prstGeom>
          <a:noFill/>
        </p:spPr>
        <p:txBody>
          <a:bodyPr wrap="none" rtlCol="0">
            <a:spAutoFit/>
          </a:bodyPr>
          <a:lstStyle/>
          <a:p>
            <a:r>
              <a:rPr lang="en-US" sz="1800" dirty="0" smtClean="0">
                <a:hlinkClick r:id="rId3"/>
              </a:rPr>
              <a:t>Sample File: Security Information (Mainboard)</a:t>
            </a:r>
            <a:endParaRPr lang="en-US" sz="1800" dirty="0"/>
          </a:p>
        </p:txBody>
      </p:sp>
    </p:spTree>
    <p:extLst>
      <p:ext uri="{BB962C8B-B14F-4D97-AF65-F5344CB8AC3E}">
        <p14:creationId xmlns:p14="http://schemas.microsoft.com/office/powerpoint/2010/main" val="10469368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pic>
        <p:nvPicPr>
          <p:cNvPr id="2" name="Picture 1" descr="309.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14250" t="21543" r="11000" b="2122"/>
          <a:stretch/>
        </p:blipFill>
        <p:spPr>
          <a:xfrm>
            <a:off x="1187624" y="1990700"/>
            <a:ext cx="6658236" cy="4390628"/>
          </a:xfrm>
          <a:prstGeom prst="rect">
            <a:avLst/>
          </a:prstGeom>
        </p:spPr>
      </p:pic>
      <p:sp>
        <p:nvSpPr>
          <p:cNvPr id="4" name="TextBox 3"/>
          <p:cNvSpPr txBox="1"/>
          <p:nvPr/>
        </p:nvSpPr>
        <p:spPr>
          <a:xfrm>
            <a:off x="2896681" y="1691516"/>
            <a:ext cx="2467407" cy="369332"/>
          </a:xfrm>
          <a:prstGeom prst="rect">
            <a:avLst/>
          </a:prstGeom>
          <a:noFill/>
        </p:spPr>
        <p:txBody>
          <a:bodyPr wrap="none" rtlCol="0">
            <a:spAutoFit/>
          </a:bodyPr>
          <a:lstStyle/>
          <a:p>
            <a:r>
              <a:rPr lang="en-US" sz="1800" u="sng" dirty="0" smtClean="0"/>
              <a:t>Raw Tick Data Format</a:t>
            </a:r>
            <a:endParaRPr lang="en-US" sz="1800" u="sng" dirty="0"/>
          </a:p>
        </p:txBody>
      </p:sp>
    </p:spTree>
    <p:extLst>
      <p:ext uri="{BB962C8B-B14F-4D97-AF65-F5344CB8AC3E}">
        <p14:creationId xmlns:p14="http://schemas.microsoft.com/office/powerpoint/2010/main" val="28538061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Raw </a:t>
            </a:r>
            <a:r>
              <a:rPr lang="en-US" dirty="0" smtClean="0"/>
              <a:t>Data – </a:t>
            </a:r>
            <a:r>
              <a:rPr lang="en-US" dirty="0"/>
              <a:t>Historical Tick Data</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075399682"/>
              </p:ext>
            </p:extLst>
          </p:nvPr>
        </p:nvGraphicFramePr>
        <p:xfrm>
          <a:off x="630745" y="2081019"/>
          <a:ext cx="5208238" cy="228600"/>
        </p:xfrm>
        <a:graphic>
          <a:graphicData uri="http://schemas.openxmlformats.org/drawingml/2006/table">
            <a:tbl>
              <a:tblPr firstRow="1" bandRow="1">
                <a:tableStyleId>{2D5ABB26-0587-4C30-8999-92F81FD0307C}</a:tableStyleId>
              </a:tblPr>
              <a:tblGrid>
                <a:gridCol w="1276959"/>
                <a:gridCol w="576064"/>
                <a:gridCol w="648072"/>
                <a:gridCol w="432048"/>
                <a:gridCol w="504056"/>
                <a:gridCol w="576064"/>
                <a:gridCol w="1194975"/>
              </a:tblGrid>
              <a:tr h="139040">
                <a:tc>
                  <a:txBody>
                    <a:bodyPr/>
                    <a:lstStyle/>
                    <a:p>
                      <a:r>
                        <a:rPr lang="en-US" sz="900" b="1" u="sng" dirty="0" smtClean="0"/>
                        <a:t>Date/Time</a:t>
                      </a:r>
                      <a:endParaRPr lang="en-US" sz="900" b="1" u="sng" dirty="0"/>
                    </a:p>
                  </a:txBody>
                  <a:tcPr/>
                </a:tc>
                <a:tc>
                  <a:txBody>
                    <a:bodyPr/>
                    <a:lstStyle/>
                    <a:p>
                      <a:r>
                        <a:rPr lang="en-US" sz="900" b="1" u="sng" dirty="0" smtClean="0"/>
                        <a:t>Stock</a:t>
                      </a:r>
                      <a:endParaRPr lang="en-US" sz="900" b="1" u="sng" dirty="0"/>
                    </a:p>
                  </a:txBody>
                  <a:tcPr/>
                </a:tc>
                <a:tc>
                  <a:txBody>
                    <a:bodyPr/>
                    <a:lstStyle/>
                    <a:p>
                      <a:r>
                        <a:rPr lang="en-US" sz="900" b="1" u="sng" dirty="0" smtClean="0"/>
                        <a:t>Action</a:t>
                      </a:r>
                      <a:endParaRPr lang="en-US" sz="900" b="1" u="sng" dirty="0"/>
                    </a:p>
                  </a:txBody>
                  <a:tcPr/>
                </a:tc>
                <a:tc>
                  <a:txBody>
                    <a:bodyPr/>
                    <a:lstStyle/>
                    <a:p>
                      <a:r>
                        <a:rPr lang="en-US" sz="900" b="1" u="sng" dirty="0" smtClean="0"/>
                        <a:t>ID</a:t>
                      </a:r>
                      <a:endParaRPr lang="en-US" sz="900" b="1" u="sng" dirty="0"/>
                    </a:p>
                  </a:txBody>
                  <a:tcPr/>
                </a:tc>
                <a:tc>
                  <a:txBody>
                    <a:bodyPr/>
                    <a:lstStyle/>
                    <a:p>
                      <a:r>
                        <a:rPr lang="en-US" sz="900" b="1" u="sng" dirty="0" smtClean="0"/>
                        <a:t>Side</a:t>
                      </a:r>
                      <a:endParaRPr lang="en-US" sz="900" b="1" u="sng" dirty="0"/>
                    </a:p>
                  </a:txBody>
                  <a:tcPr/>
                </a:tc>
                <a:tc>
                  <a:txBody>
                    <a:bodyPr/>
                    <a:lstStyle/>
                    <a:p>
                      <a:r>
                        <a:rPr lang="en-US" sz="900" b="1" u="sng" dirty="0" smtClean="0"/>
                        <a:t>Price</a:t>
                      </a:r>
                      <a:endParaRPr lang="en-US" sz="900" b="1" u="sng" dirty="0"/>
                    </a:p>
                  </a:txBody>
                  <a:tcPr/>
                </a:tc>
                <a:tc>
                  <a:txBody>
                    <a:bodyPr/>
                    <a:lstStyle/>
                    <a:p>
                      <a:r>
                        <a:rPr lang="en-US" sz="900" b="1" u="sng" dirty="0" err="1" smtClean="0"/>
                        <a:t>Qty</a:t>
                      </a:r>
                      <a:endParaRPr lang="en-US" sz="900" b="1" u="sng" dirty="0"/>
                    </a:p>
                  </a:txBody>
                  <a:tcPr/>
                </a:tc>
              </a:tr>
            </a:tbl>
          </a:graphicData>
        </a:graphic>
      </p:graphicFrame>
      <p:sp>
        <p:nvSpPr>
          <p:cNvPr id="4" name="TextBox 3"/>
          <p:cNvSpPr txBox="1"/>
          <p:nvPr/>
        </p:nvSpPr>
        <p:spPr>
          <a:xfrm>
            <a:off x="5580112" y="2492896"/>
            <a:ext cx="2027158" cy="2308324"/>
          </a:xfrm>
          <a:prstGeom prst="rect">
            <a:avLst/>
          </a:prstGeom>
          <a:noFill/>
        </p:spPr>
        <p:txBody>
          <a:bodyPr wrap="none" rtlCol="0">
            <a:spAutoFit/>
          </a:bodyPr>
          <a:lstStyle/>
          <a:p>
            <a:r>
              <a:rPr lang="en-US" sz="1800" b="1" u="sng" dirty="0" smtClean="0"/>
              <a:t>Action (Order)</a:t>
            </a:r>
          </a:p>
          <a:p>
            <a:pPr marL="342900" indent="-342900">
              <a:buFont typeface="Arial" panose="020B0604020202020204" pitchFamily="34" charset="0"/>
              <a:buChar char="•"/>
            </a:pPr>
            <a:r>
              <a:rPr lang="en-US" sz="1800" dirty="0" smtClean="0"/>
              <a:t>A: Add </a:t>
            </a:r>
          </a:p>
          <a:p>
            <a:pPr marL="342900" indent="-342900">
              <a:buFont typeface="Arial" panose="020B0604020202020204" pitchFamily="34" charset="0"/>
              <a:buChar char="•"/>
            </a:pPr>
            <a:r>
              <a:rPr lang="en-US" sz="1800" dirty="0" smtClean="0"/>
              <a:t>M: Modify</a:t>
            </a:r>
          </a:p>
          <a:p>
            <a:pPr marL="342900" indent="-342900">
              <a:buFont typeface="Arial" panose="020B0604020202020204" pitchFamily="34" charset="0"/>
              <a:buChar char="•"/>
            </a:pPr>
            <a:r>
              <a:rPr lang="en-US" sz="1800" dirty="0" smtClean="0"/>
              <a:t>D: Delete</a:t>
            </a:r>
          </a:p>
          <a:p>
            <a:pPr lvl="1"/>
            <a:endParaRPr lang="en-US" sz="1800" dirty="0" smtClean="0"/>
          </a:p>
          <a:p>
            <a:r>
              <a:rPr lang="en-US" sz="1800" b="1" u="sng" dirty="0" smtClean="0"/>
              <a:t>Side </a:t>
            </a:r>
          </a:p>
          <a:p>
            <a:pPr marL="342900" indent="-342900">
              <a:buFont typeface="Arial" panose="020B0604020202020204" pitchFamily="34" charset="0"/>
              <a:buChar char="•"/>
            </a:pPr>
            <a:r>
              <a:rPr lang="en-US" sz="1800" dirty="0" smtClean="0"/>
              <a:t>0 – Bid (Buy)</a:t>
            </a:r>
          </a:p>
          <a:p>
            <a:pPr marL="342900" indent="-342900">
              <a:buFont typeface="Arial" panose="020B0604020202020204" pitchFamily="34" charset="0"/>
              <a:buChar char="•"/>
            </a:pPr>
            <a:r>
              <a:rPr lang="en-US" sz="1800" dirty="0" smtClean="0"/>
              <a:t>1 – Offer (Sell)</a:t>
            </a:r>
            <a:endParaRPr lang="en-US" sz="1800" dirty="0"/>
          </a:p>
        </p:txBody>
      </p:sp>
      <p:sp>
        <p:nvSpPr>
          <p:cNvPr id="9" name="TextBox 8"/>
          <p:cNvSpPr txBox="1"/>
          <p:nvPr/>
        </p:nvSpPr>
        <p:spPr>
          <a:xfrm>
            <a:off x="5183127" y="5301208"/>
            <a:ext cx="3493329" cy="369332"/>
          </a:xfrm>
          <a:prstGeom prst="rect">
            <a:avLst/>
          </a:prstGeom>
          <a:noFill/>
        </p:spPr>
        <p:txBody>
          <a:bodyPr wrap="none" rtlCol="0">
            <a:spAutoFit/>
          </a:bodyPr>
          <a:lstStyle/>
          <a:p>
            <a:r>
              <a:rPr lang="en-US" sz="1800" dirty="0" smtClean="0">
                <a:hlinkClick r:id="rId2"/>
              </a:rPr>
              <a:t>Sample File: 700.HK Raw Ticks</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00495"/>
            <a:ext cx="4320480"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2115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29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Processed Data – Order Book</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2055215633"/>
              </p:ext>
            </p:extLst>
          </p:nvPr>
        </p:nvGraphicFramePr>
        <p:xfrm>
          <a:off x="2123728" y="4149080"/>
          <a:ext cx="4248472" cy="1092977"/>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16024">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Ask</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300889">
                <a:tc>
                  <a:txBody>
                    <a:bodyPr/>
                    <a:lstStyle/>
                    <a:p>
                      <a:pPr algn="r">
                        <a:lnSpc>
                          <a:spcPct val="115000"/>
                        </a:lnSpc>
                        <a:spcAft>
                          <a:spcPts val="0"/>
                        </a:spcAft>
                      </a:pPr>
                      <a:r>
                        <a:rPr lang="en-US" sz="1100" dirty="0" smtClean="0">
                          <a:effectLst/>
                        </a:rPr>
                        <a:t>74,000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latin typeface="+mn-lt"/>
                          <a:ea typeface="+mn-ea"/>
                          <a:cs typeface="+mn-cs"/>
                        </a:rPr>
                        <a:t>152.1</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81,800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54,000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151.9</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152.2</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33,100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288032">
                <a:tc>
                  <a:txBody>
                    <a:bodyPr/>
                    <a:lstStyle/>
                    <a:p>
                      <a:pPr algn="r">
                        <a:lnSpc>
                          <a:spcPct val="115000"/>
                        </a:lnSpc>
                        <a:spcAft>
                          <a:spcPts val="0"/>
                        </a:spcAft>
                      </a:pPr>
                      <a:r>
                        <a:rPr lang="en-US" sz="1100" dirty="0" smtClean="0">
                          <a:effectLst/>
                        </a:rPr>
                        <a:t>80,800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151.8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smtClean="0">
                          <a:effectLst/>
                        </a:rPr>
                        <a:t>152.3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34,100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bl>
          </a:graphicData>
        </a:graphic>
      </p:graphicFrame>
      <p:sp>
        <p:nvSpPr>
          <p:cNvPr id="4" name="TextBox 3"/>
          <p:cNvSpPr txBox="1"/>
          <p:nvPr/>
        </p:nvSpPr>
        <p:spPr>
          <a:xfrm>
            <a:off x="2838977" y="5281463"/>
            <a:ext cx="2741135" cy="307777"/>
          </a:xfrm>
          <a:prstGeom prst="rect">
            <a:avLst/>
          </a:prstGeom>
          <a:noFill/>
        </p:spPr>
        <p:txBody>
          <a:bodyPr wrap="none" rtlCol="0">
            <a:spAutoFit/>
          </a:bodyPr>
          <a:lstStyle/>
          <a:p>
            <a:r>
              <a:rPr lang="en-US" sz="1400" dirty="0" smtClean="0"/>
              <a:t>Last Trade Price=152, Size=300</a:t>
            </a:r>
            <a:endParaRPr lang="en-US" sz="1400" dirty="0"/>
          </a:p>
        </p:txBody>
      </p:sp>
      <p:sp>
        <p:nvSpPr>
          <p:cNvPr id="9" name="TextBox 8"/>
          <p:cNvSpPr txBox="1"/>
          <p:nvPr/>
        </p:nvSpPr>
        <p:spPr>
          <a:xfrm>
            <a:off x="2446823" y="5795972"/>
            <a:ext cx="3544560" cy="369332"/>
          </a:xfrm>
          <a:prstGeom prst="rect">
            <a:avLst/>
          </a:prstGeom>
          <a:noFill/>
        </p:spPr>
        <p:txBody>
          <a:bodyPr wrap="none" rtlCol="0">
            <a:spAutoFit/>
          </a:bodyPr>
          <a:lstStyle/>
          <a:p>
            <a:r>
              <a:rPr lang="en-US" sz="1800" dirty="0" smtClean="0">
                <a:hlinkClick r:id="rId2"/>
              </a:rPr>
              <a:t>Sample File: 700.HK Order Book</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1700808"/>
            <a:ext cx="7668344" cy="233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3108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sp>
        <p:nvSpPr>
          <p:cNvPr id="7" name="Content Placeholder 1"/>
          <p:cNvSpPr txBox="1">
            <a:spLocks/>
          </p:cNvSpPr>
          <p:nvPr/>
        </p:nvSpPr>
        <p:spPr>
          <a:xfrm>
            <a:off x="4355976" y="1988840"/>
            <a:ext cx="3960440" cy="1008112"/>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Do I need to be a good chess player to write a good chess game?</a:t>
            </a:r>
            <a:endParaRPr lang="en-US" sz="1800" dirty="0"/>
          </a:p>
        </p:txBody>
      </p:sp>
      <p:pic>
        <p:nvPicPr>
          <p:cNvPr id="1026" name="Picture 2" descr="chinese chess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23635" r="28151"/>
          <a:stretch/>
        </p:blipFill>
        <p:spPr bwMode="auto">
          <a:xfrm>
            <a:off x="467544" y="1998104"/>
            <a:ext cx="3263280" cy="3807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086962"/>
            <a:ext cx="2952328"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270727"/>
            <a:ext cx="1526425" cy="152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95211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30</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smtClean="0"/>
              <a:t>Data 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Order Book Imbalance</a:t>
            </a:r>
            <a:r>
              <a:rPr lang="en-US" sz="1800" dirty="0" smtClean="0"/>
              <a:t>: the </a:t>
            </a:r>
            <a:r>
              <a:rPr lang="en-US" sz="1800" dirty="0"/>
              <a:t>average ratio between the </a:t>
            </a:r>
            <a:r>
              <a:rPr lang="en-US" sz="1800" b="1" dirty="0">
                <a:solidFill>
                  <a:srgbClr val="0070C0"/>
                </a:solidFill>
              </a:rPr>
              <a:t>best bid and </a:t>
            </a:r>
            <a:r>
              <a:rPr lang="en-US" sz="1800" b="1" dirty="0" smtClean="0">
                <a:solidFill>
                  <a:srgbClr val="0070C0"/>
                </a:solidFill>
              </a:rPr>
              <a:t>best ask </a:t>
            </a:r>
            <a:r>
              <a:rPr lang="en-US" sz="1800" b="1" dirty="0">
                <a:solidFill>
                  <a:srgbClr val="0070C0"/>
                </a:solidFill>
              </a:rPr>
              <a:t>size </a:t>
            </a:r>
            <a:r>
              <a:rPr lang="en-US" sz="1800" dirty="0"/>
              <a:t>over a </a:t>
            </a:r>
            <a:r>
              <a:rPr lang="en-US" sz="1800" b="1" dirty="0" smtClean="0">
                <a:solidFill>
                  <a:srgbClr val="0070C0"/>
                </a:solidFill>
              </a:rPr>
              <a:t>rolling 1-min </a:t>
            </a:r>
            <a:r>
              <a:rPr lang="en-US" sz="1800" b="1" dirty="0">
                <a:solidFill>
                  <a:srgbClr val="0070C0"/>
                </a:solidFill>
              </a:rPr>
              <a:t>window</a:t>
            </a:r>
            <a:r>
              <a:rPr lang="en-US" sz="1800" dirty="0"/>
              <a:t>. If the average bid size is larger than the ask size (hence a positive ratio), like the example below, it indicates the price is more likely to go up. Vice versa, the price is more likely to go down.</a:t>
            </a:r>
          </a:p>
          <a:p>
            <a:endParaRPr lang="en-US" sz="1800" dirty="0" smtClean="0"/>
          </a:p>
          <a:p>
            <a:r>
              <a:rPr lang="en-US" sz="1800" dirty="0" smtClean="0"/>
              <a:t>	</a:t>
            </a: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r>
              <a:rPr lang="en-US" sz="1800" b="1" dirty="0" smtClean="0"/>
              <a:t>Options</a:t>
            </a:r>
            <a:r>
              <a:rPr lang="en-US" sz="1800" dirty="0"/>
              <a:t>: We can take into account the </a:t>
            </a:r>
            <a:r>
              <a:rPr lang="en-US" sz="1800" b="1" dirty="0">
                <a:solidFill>
                  <a:srgbClr val="0070C0"/>
                </a:solidFill>
              </a:rPr>
              <a:t>first few levels </a:t>
            </a:r>
            <a:r>
              <a:rPr lang="en-US" sz="1800" dirty="0"/>
              <a:t>(for example 3 levels) of the order book while the top level of the book will have higher </a:t>
            </a:r>
            <a:r>
              <a:rPr lang="en-US" sz="1800" b="1" dirty="0">
                <a:solidFill>
                  <a:srgbClr val="0070C0"/>
                </a:solidFill>
              </a:rPr>
              <a:t>weighting</a:t>
            </a:r>
            <a:r>
              <a:rPr lang="en-US" sz="1800" dirty="0"/>
              <a:t>. The 1-min </a:t>
            </a:r>
            <a:r>
              <a:rPr lang="en-US" sz="1800" b="1" dirty="0">
                <a:solidFill>
                  <a:srgbClr val="0070C0"/>
                </a:solidFill>
              </a:rPr>
              <a:t>duration</a:t>
            </a:r>
            <a:r>
              <a:rPr lang="en-US" sz="1800" dirty="0"/>
              <a:t> can also be customized to a shorter or longer duration.</a:t>
            </a:r>
          </a:p>
          <a:p>
            <a:r>
              <a:rPr lang="en-US" sz="1800" dirty="0"/>
              <a:t>	</a:t>
            </a:r>
          </a:p>
        </p:txBody>
      </p:sp>
      <p:graphicFrame>
        <p:nvGraphicFramePr>
          <p:cNvPr id="8" name="Table 7"/>
          <p:cNvGraphicFramePr>
            <a:graphicFrameLocks noGrp="1"/>
          </p:cNvGraphicFramePr>
          <p:nvPr>
            <p:extLst>
              <p:ext uri="{D42A27DB-BD31-4B8C-83A1-F6EECF244321}">
                <p14:modId xmlns:p14="http://schemas.microsoft.com/office/powerpoint/2010/main" val="1982590535"/>
              </p:ext>
            </p:extLst>
          </p:nvPr>
        </p:nvGraphicFramePr>
        <p:xfrm>
          <a:off x="2123728" y="486916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1765800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31</a:t>
            </a:fld>
            <a:endParaRPr lang="en-US" sz="1400" dirty="0">
              <a:latin typeface="Arial" charset="0"/>
            </a:endParaRPr>
          </a:p>
        </p:txBody>
      </p:sp>
      <p:sp>
        <p:nvSpPr>
          <p:cNvPr id="3" name="Title 2"/>
          <p:cNvSpPr>
            <a:spLocks noGrp="1"/>
          </p:cNvSpPr>
          <p:nvPr>
            <p:ph type="title" idx="4294967295"/>
          </p:nvPr>
        </p:nvSpPr>
        <p:spPr>
          <a:xfrm>
            <a:off x="0" y="620713"/>
            <a:ext cx="8892480" cy="1000125"/>
          </a:xfrm>
        </p:spPr>
        <p:txBody>
          <a:bodyPr/>
          <a:lstStyle/>
          <a:p>
            <a:r>
              <a:rPr lang="en-US" dirty="0" smtClean="0"/>
              <a:t>Data Feature - Order </a:t>
            </a:r>
            <a:r>
              <a:rPr lang="en-US" dirty="0"/>
              <a:t>Book </a:t>
            </a:r>
            <a:r>
              <a:rPr lang="en-US" dirty="0" smtClean="0"/>
              <a:t>Imbalance</a:t>
            </a:r>
            <a:endParaRPr lang="en-US" dirty="0"/>
          </a:p>
        </p:txBody>
      </p:sp>
      <p:sp>
        <p:nvSpPr>
          <p:cNvPr id="7" name="Content Placeholder 1"/>
          <p:cNvSpPr txBox="1">
            <a:spLocks/>
          </p:cNvSpPr>
          <p:nvPr/>
        </p:nvSpPr>
        <p:spPr>
          <a:xfrm>
            <a:off x="395536" y="1700808"/>
            <a:ext cx="849694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u="sng" dirty="0" smtClean="0"/>
              <a:t>Example</a:t>
            </a:r>
            <a:r>
              <a:rPr lang="en-US" sz="1800" dirty="0" smtClean="0"/>
              <a:t> (Assume the following order book numbers are 1-min average)</a:t>
            </a:r>
            <a:endParaRPr lang="en-US" sz="1800" dirty="0"/>
          </a:p>
          <a:p>
            <a:r>
              <a:rPr lang="en-US" sz="1800" dirty="0" smtClean="0"/>
              <a:t/>
            </a:r>
            <a:br>
              <a:rPr lang="en-US" sz="1800" dirty="0" smtClean="0"/>
            </a:br>
            <a:r>
              <a:rPr lang="en-US" sz="1800" i="1" dirty="0" smtClean="0">
                <a:solidFill>
                  <a:srgbClr val="0070C0"/>
                </a:solidFill>
              </a:rPr>
              <a:t>1min-Order </a:t>
            </a:r>
            <a:r>
              <a:rPr lang="en-US" sz="1800" i="1" dirty="0">
                <a:solidFill>
                  <a:srgbClr val="0070C0"/>
                </a:solidFill>
              </a:rPr>
              <a:t>Book-Imbalance =  </a:t>
            </a:r>
            <a:r>
              <a:rPr lang="en-US" sz="1800" i="1" dirty="0" err="1">
                <a:solidFill>
                  <a:srgbClr val="0070C0"/>
                </a:solidFill>
              </a:rPr>
              <a:t>Avg</a:t>
            </a:r>
            <a:r>
              <a:rPr lang="en-US" sz="1800" i="1" dirty="0">
                <a:solidFill>
                  <a:srgbClr val="0070C0"/>
                </a:solidFill>
              </a:rPr>
              <a:t> (</a:t>
            </a:r>
            <a:r>
              <a:rPr lang="en-US" sz="1800" b="1" i="1" dirty="0">
                <a:solidFill>
                  <a:srgbClr val="FF0000"/>
                </a:solidFill>
              </a:rPr>
              <a:t>Log</a:t>
            </a:r>
            <a:r>
              <a:rPr lang="en-US" sz="1800" i="1" dirty="0">
                <a:solidFill>
                  <a:srgbClr val="0070C0"/>
                </a:solidFill>
              </a:rPr>
              <a:t>(Best </a:t>
            </a:r>
            <a:r>
              <a:rPr lang="en-US" sz="1800" i="1" dirty="0" err="1">
                <a:solidFill>
                  <a:srgbClr val="0070C0"/>
                </a:solidFill>
              </a:rPr>
              <a:t>BidSize</a:t>
            </a:r>
            <a:r>
              <a:rPr lang="en-US" sz="1800" i="1" dirty="0">
                <a:solidFill>
                  <a:srgbClr val="0070C0"/>
                </a:solidFill>
              </a:rPr>
              <a:t>/ Best </a:t>
            </a:r>
            <a:r>
              <a:rPr lang="en-US" sz="1800" i="1" dirty="0" err="1">
                <a:solidFill>
                  <a:srgbClr val="0070C0"/>
                </a:solidFill>
              </a:rPr>
              <a:t>AskSize</a:t>
            </a:r>
            <a:r>
              <a:rPr lang="en-US" sz="1800" i="1" dirty="0">
                <a:solidFill>
                  <a:srgbClr val="0070C0"/>
                </a:solidFill>
              </a:rPr>
              <a:t>))</a:t>
            </a:r>
          </a:p>
          <a:p>
            <a:endParaRPr lang="en-US" sz="1800" dirty="0" smtClean="0"/>
          </a:p>
          <a:p>
            <a:pPr lvl="1"/>
            <a:r>
              <a:rPr lang="en-US" sz="1400" b="1" dirty="0" smtClean="0"/>
              <a:t>First 1 Level</a:t>
            </a:r>
            <a:r>
              <a:rPr lang="en-US" sz="1400" dirty="0" smtClean="0"/>
              <a:t>: Log(100,000 / 20,000) = </a:t>
            </a:r>
            <a:r>
              <a:rPr lang="en-US" sz="1400" b="1" dirty="0" smtClean="0"/>
              <a:t>1.609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Positive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Bid Size &gt; Ask Size</a:t>
            </a:r>
            <a:r>
              <a:rPr lang="en-US" sz="1400" dirty="0" smtClean="0"/>
              <a:t/>
            </a:r>
            <a:br>
              <a:rPr lang="en-US" sz="1400" dirty="0" smtClean="0"/>
            </a:br>
            <a:endParaRPr lang="en-US" sz="1400" dirty="0" smtClean="0"/>
          </a:p>
          <a:p>
            <a:pPr lvl="1"/>
            <a:r>
              <a:rPr lang="en-US" sz="1400" b="1" dirty="0" smtClean="0"/>
              <a:t>First 2 Level</a:t>
            </a:r>
            <a:r>
              <a:rPr lang="en-US" sz="1400" dirty="0" smtClean="0"/>
              <a:t>: Log((100,000 + 40,000) / (20,000 + 350,000))</a:t>
            </a:r>
          </a:p>
          <a:p>
            <a:pPr marL="457200" lvl="1" indent="0">
              <a:buNone/>
            </a:pPr>
            <a:r>
              <a:rPr lang="en-US" sz="1400" dirty="0"/>
              <a:t>	 </a:t>
            </a:r>
            <a:r>
              <a:rPr lang="en-US" sz="1400" dirty="0" smtClean="0"/>
              <a:t>        = Log(140,000 / 370,000) = </a:t>
            </a:r>
            <a:r>
              <a:rPr lang="en-US" sz="1400" b="1" dirty="0" smtClean="0"/>
              <a:t>-0.97 </a:t>
            </a:r>
            <a:r>
              <a:rPr lang="en-US" sz="1400" dirty="0" smtClean="0">
                <a:sym typeface="Wingdings" panose="05000000000000000000" pitchFamily="2" charset="2"/>
              </a:rPr>
              <a:t> </a:t>
            </a:r>
            <a:r>
              <a:rPr lang="en-US" sz="1400" b="1" dirty="0" smtClean="0">
                <a:solidFill>
                  <a:srgbClr val="0070C0"/>
                </a:solidFill>
                <a:sym typeface="Wingdings" panose="05000000000000000000" pitchFamily="2" charset="2"/>
              </a:rPr>
              <a:t>Negative</a:t>
            </a:r>
            <a:r>
              <a:rPr lang="en-US" sz="1400" dirty="0" smtClean="0">
                <a:solidFill>
                  <a:srgbClr val="0070C0"/>
                </a:solidFill>
                <a:sym typeface="Wingdings" panose="05000000000000000000" pitchFamily="2" charset="2"/>
              </a:rPr>
              <a:t> </a:t>
            </a:r>
            <a:r>
              <a:rPr lang="en-US" sz="1400" dirty="0" smtClean="0">
                <a:sym typeface="Wingdings" panose="05000000000000000000" pitchFamily="2" charset="2"/>
              </a:rPr>
              <a:t>when Ask Size &gt; Bid Size</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2371518931"/>
              </p:ext>
            </p:extLst>
          </p:nvPr>
        </p:nvGraphicFramePr>
        <p:xfrm>
          <a:off x="2123728" y="4509120"/>
          <a:ext cx="4248472" cy="1409283"/>
        </p:xfrm>
        <a:graphic>
          <a:graphicData uri="http://schemas.openxmlformats.org/drawingml/2006/table">
            <a:tbl>
              <a:tblPr firstRow="1" firstCol="1" bandRow="1">
                <a:tableStyleId>{5C22544A-7EE6-4342-B048-85BDC9FD1C3A}</a:tableStyleId>
              </a:tblPr>
              <a:tblGrid>
                <a:gridCol w="1184365"/>
                <a:gridCol w="975875"/>
                <a:gridCol w="792088"/>
                <a:gridCol w="1296144"/>
              </a:tblGrid>
              <a:tr h="203167">
                <a:tc>
                  <a:txBody>
                    <a:bodyPr/>
                    <a:lstStyle/>
                    <a:p>
                      <a:pPr algn="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Bid</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a:effectLst/>
                        </a:rPr>
                        <a:t>Ask</a:t>
                      </a:r>
                      <a:endParaRPr lang="en-US" sz="110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u="sng" dirty="0">
                          <a:effectLst/>
                        </a:rPr>
                        <a:t>Size</a:t>
                      </a:r>
                      <a:endParaRPr lang="en-US" sz="1100" dirty="0">
                        <a:effectLst/>
                        <a:latin typeface="Calibri"/>
                        <a:ea typeface="新細明體"/>
                        <a:cs typeface="Times New Roman"/>
                      </a:endParaRPr>
                    </a:p>
                  </a:txBody>
                  <a:tcPr marL="68580" marR="68580" marT="0" marB="0"/>
                </a:tc>
              </a:tr>
              <a:tr h="406334">
                <a:tc>
                  <a:txBody>
                    <a:bodyPr/>
                    <a:lstStyle/>
                    <a:p>
                      <a:pPr algn="r">
                        <a:lnSpc>
                          <a:spcPct val="115000"/>
                        </a:lnSpc>
                        <a:spcAft>
                          <a:spcPts val="0"/>
                        </a:spcAft>
                      </a:pPr>
                      <a:r>
                        <a:rPr lang="en-US" sz="1100" dirty="0" smtClean="0">
                          <a:effectLst/>
                        </a:rPr>
                        <a:t>100,000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9.5</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9.6</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20,000</a:t>
                      </a: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40,000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9.4</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9.7</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smtClean="0">
                          <a:solidFill>
                            <a:schemeClr val="lt1"/>
                          </a:solidFill>
                          <a:effectLst/>
                          <a:latin typeface="+mn-lt"/>
                          <a:ea typeface="+mn-ea"/>
                          <a:cs typeface="+mn-cs"/>
                        </a:rPr>
                        <a:t>350,000</a:t>
                      </a:r>
                      <a:endParaRPr lang="en-US" sz="1100" b="1" kern="1200" dirty="0">
                        <a:solidFill>
                          <a:schemeClr val="lt1"/>
                        </a:solidFill>
                        <a:effectLst/>
                        <a:latin typeface="+mn-lt"/>
                        <a:ea typeface="+mn-ea"/>
                        <a:cs typeface="+mn-cs"/>
                      </a:endParaRPr>
                    </a:p>
                  </a:txBody>
                  <a:tcPr marL="68580" marR="68580" marT="0" marB="0">
                    <a:solidFill>
                      <a:schemeClr val="accent1"/>
                    </a:solidFill>
                  </a:tcPr>
                </a:tc>
              </a:tr>
              <a:tr h="399891">
                <a:tc>
                  <a:txBody>
                    <a:bodyPr/>
                    <a:lstStyle/>
                    <a:p>
                      <a:pPr algn="r">
                        <a:lnSpc>
                          <a:spcPct val="115000"/>
                        </a:lnSpc>
                        <a:spcAft>
                          <a:spcPts val="0"/>
                        </a:spcAft>
                      </a:pPr>
                      <a:r>
                        <a:rPr lang="en-US" sz="1100" dirty="0" smtClean="0">
                          <a:effectLst/>
                        </a:rPr>
                        <a:t>200,000</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9.3</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dirty="0">
                          <a:effectLst/>
                        </a:rPr>
                        <a:t>9.8</a:t>
                      </a:r>
                      <a:endParaRPr lang="en-US" sz="1100" dirty="0">
                        <a:effectLst/>
                        <a:latin typeface="Calibri"/>
                        <a:ea typeface="新細明體"/>
                        <a:cs typeface="Times New Roman"/>
                      </a:endParaRPr>
                    </a:p>
                  </a:txBody>
                  <a:tcPr marL="68580" marR="68580" marT="0" marB="0"/>
                </a:tc>
                <a:tc>
                  <a:txBody>
                    <a:bodyPr/>
                    <a:lstStyle/>
                    <a:p>
                      <a:pPr>
                        <a:lnSpc>
                          <a:spcPct val="115000"/>
                        </a:lnSpc>
                        <a:spcAft>
                          <a:spcPts val="0"/>
                        </a:spcAft>
                      </a:pPr>
                      <a:r>
                        <a:rPr lang="en-US" sz="1100" b="1" kern="1200" dirty="0">
                          <a:solidFill>
                            <a:schemeClr val="lt1"/>
                          </a:solidFill>
                          <a:effectLst/>
                          <a:latin typeface="+mn-lt"/>
                          <a:ea typeface="+mn-ea"/>
                          <a:cs typeface="+mn-cs"/>
                        </a:rPr>
                        <a:t>80,000</a:t>
                      </a:r>
                    </a:p>
                  </a:txBody>
                  <a:tcPr marL="68580" marR="68580" marT="0" marB="0">
                    <a:solidFill>
                      <a:schemeClr val="accent1"/>
                    </a:solidFill>
                  </a:tcPr>
                </a:tc>
              </a:tr>
            </a:tbl>
          </a:graphicData>
        </a:graphic>
      </p:graphicFrame>
    </p:spTree>
    <p:extLst>
      <p:ext uri="{BB962C8B-B14F-4D97-AF65-F5344CB8AC3E}">
        <p14:creationId xmlns:p14="http://schemas.microsoft.com/office/powerpoint/2010/main" val="4062995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Feature - Money flow</a:t>
            </a:r>
          </a:p>
        </p:txBody>
      </p:sp>
      <p:sp>
        <p:nvSpPr>
          <p:cNvPr id="7" name="Content Placeholder 1"/>
          <p:cNvSpPr txBox="1">
            <a:spLocks/>
          </p:cNvSpPr>
          <p:nvPr/>
        </p:nvSpPr>
        <p:spPr>
          <a:xfrm>
            <a:off x="395536" y="1700808"/>
            <a:ext cx="835292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Money flow</a:t>
            </a:r>
            <a:r>
              <a:rPr lang="en-US" sz="1800" dirty="0" smtClean="0"/>
              <a:t>: when </a:t>
            </a:r>
            <a:r>
              <a:rPr lang="en-US" sz="1800" dirty="0"/>
              <a:t>a stock is purchased at a higher price (i.e. Last &gt; Previous Last), it is called </a:t>
            </a:r>
            <a:r>
              <a:rPr lang="en-US" sz="1800" b="1" dirty="0">
                <a:solidFill>
                  <a:srgbClr val="0070C0"/>
                </a:solidFill>
              </a:rPr>
              <a:t>uptick</a:t>
            </a:r>
            <a:r>
              <a:rPr lang="en-US" sz="1800" dirty="0">
                <a:solidFill>
                  <a:srgbClr val="0070C0"/>
                </a:solidFill>
              </a:rPr>
              <a:t> </a:t>
            </a:r>
            <a:r>
              <a:rPr lang="en-US" sz="1800" dirty="0"/>
              <a:t>and be considered </a:t>
            </a:r>
            <a:r>
              <a:rPr lang="en-US" sz="1800" b="1" dirty="0">
                <a:solidFill>
                  <a:srgbClr val="0070C0"/>
                </a:solidFill>
              </a:rPr>
              <a:t>positive money flow</a:t>
            </a:r>
            <a:r>
              <a:rPr lang="en-US" sz="1800" dirty="0"/>
              <a:t>. When the next trade is at a lower price (a </a:t>
            </a:r>
            <a:r>
              <a:rPr lang="en-US" sz="1800" b="1" dirty="0">
                <a:solidFill>
                  <a:srgbClr val="0070C0"/>
                </a:solidFill>
              </a:rPr>
              <a:t>downtick</a:t>
            </a:r>
            <a:r>
              <a:rPr lang="en-US" sz="1800" dirty="0"/>
              <a:t>), this is considered to be </a:t>
            </a:r>
            <a:r>
              <a:rPr lang="en-US" sz="1800" b="1" dirty="0">
                <a:solidFill>
                  <a:srgbClr val="0070C0"/>
                </a:solidFill>
              </a:rPr>
              <a:t>negative money flow</a:t>
            </a:r>
            <a:r>
              <a:rPr lang="en-US" sz="1800" dirty="0"/>
              <a:t>.</a:t>
            </a:r>
          </a:p>
          <a:p>
            <a:r>
              <a:rPr lang="en-US" sz="1800" dirty="0" smtClean="0"/>
              <a:t>	</a:t>
            </a:r>
          </a:p>
          <a:p>
            <a:r>
              <a:rPr lang="en-US" sz="1800" dirty="0"/>
              <a:t>	</a:t>
            </a:r>
            <a:r>
              <a:rPr lang="en-US" sz="1800" dirty="0" smtClean="0"/>
              <a:t>If </a:t>
            </a:r>
            <a:r>
              <a:rPr lang="en-US" sz="1800" dirty="0"/>
              <a:t>more shares were bought throughout the 5-min window on the </a:t>
            </a:r>
            <a:r>
              <a:rPr lang="en-US" sz="1800" b="1" dirty="0">
                <a:solidFill>
                  <a:srgbClr val="0070C0"/>
                </a:solidFill>
              </a:rPr>
              <a:t>uptick</a:t>
            </a:r>
            <a:r>
              <a:rPr lang="en-US" sz="1800" dirty="0">
                <a:solidFill>
                  <a:srgbClr val="0070C0"/>
                </a:solidFill>
              </a:rPr>
              <a:t> </a:t>
            </a:r>
            <a:r>
              <a:rPr lang="en-US" sz="1800" dirty="0"/>
              <a:t>than the downtick, </a:t>
            </a:r>
            <a:r>
              <a:rPr lang="en-US" sz="1800" b="1" dirty="0">
                <a:solidFill>
                  <a:srgbClr val="0070C0"/>
                </a:solidFill>
              </a:rPr>
              <a:t>net money flow </a:t>
            </a:r>
            <a:r>
              <a:rPr lang="en-US" sz="1800" dirty="0"/>
              <a:t>is </a:t>
            </a:r>
            <a:r>
              <a:rPr lang="en-US" sz="1800" b="1" dirty="0">
                <a:solidFill>
                  <a:srgbClr val="0070C0"/>
                </a:solidFill>
              </a:rPr>
              <a:t>positive</a:t>
            </a:r>
            <a:r>
              <a:rPr lang="en-US" sz="1800" dirty="0">
                <a:solidFill>
                  <a:srgbClr val="0070C0"/>
                </a:solidFill>
              </a:rPr>
              <a:t> </a:t>
            </a:r>
            <a:r>
              <a:rPr lang="en-US" sz="1800" dirty="0"/>
              <a:t>because more investors were willing to pay a premium for the </a:t>
            </a:r>
            <a:r>
              <a:rPr lang="en-US" sz="1800"/>
              <a:t>stock</a:t>
            </a:r>
            <a:r>
              <a:rPr lang="en-US" sz="1800" smtClean="0"/>
              <a:t>.</a:t>
            </a:r>
            <a:br>
              <a:rPr lang="en-US" sz="1800" smtClean="0"/>
            </a:br>
            <a:r>
              <a:rPr lang="en-US" sz="1800" dirty="0" smtClean="0"/>
              <a:t>	</a:t>
            </a:r>
          </a:p>
          <a:p>
            <a:r>
              <a:rPr lang="en-US" sz="1800" dirty="0"/>
              <a:t>	</a:t>
            </a:r>
            <a:r>
              <a:rPr lang="en-US" sz="1800" dirty="0" smtClean="0"/>
              <a:t>	</a:t>
            </a:r>
            <a:r>
              <a:rPr lang="en-US" sz="1800" i="1" dirty="0" smtClean="0">
                <a:solidFill>
                  <a:srgbClr val="0070C0"/>
                </a:solidFill>
              </a:rPr>
              <a:t>5min-MoneyFlow </a:t>
            </a:r>
            <a:r>
              <a:rPr lang="en-US" sz="1800" i="1" dirty="0">
                <a:solidFill>
                  <a:srgbClr val="0070C0"/>
                </a:solidFill>
              </a:rPr>
              <a:t>=  </a:t>
            </a:r>
            <a:r>
              <a:rPr lang="en-US" sz="1800" i="1" dirty="0">
                <a:solidFill>
                  <a:srgbClr val="0070C0"/>
                </a:solidFill>
                <a:sym typeface="Symbol"/>
              </a:rPr>
              <a:t></a:t>
            </a:r>
            <a:r>
              <a:rPr lang="en-US" sz="1800" i="1" dirty="0">
                <a:solidFill>
                  <a:srgbClr val="0070C0"/>
                </a:solidFill>
              </a:rPr>
              <a:t>( (Last </a:t>
            </a:r>
            <a:r>
              <a:rPr lang="en-US" altLang="zh-HK" sz="1800" i="1" dirty="0">
                <a:solidFill>
                  <a:srgbClr val="0070C0"/>
                </a:solidFill>
              </a:rPr>
              <a:t>–</a:t>
            </a:r>
            <a:r>
              <a:rPr lang="en-US" sz="1800" i="1" dirty="0">
                <a:solidFill>
                  <a:srgbClr val="0070C0"/>
                </a:solidFill>
              </a:rPr>
              <a:t> Previous Last) * Last Size)</a:t>
            </a:r>
          </a:p>
          <a:p>
            <a:endParaRPr lang="en-US" sz="1800" dirty="0" smtClean="0"/>
          </a:p>
          <a:p>
            <a:r>
              <a:rPr lang="en-US" sz="1800" b="1" dirty="0"/>
              <a:t>Options</a:t>
            </a:r>
            <a:r>
              <a:rPr lang="en-US" sz="1800" dirty="0"/>
              <a:t>: The 5-min duration can also be customized to a shorter or longer duration.</a:t>
            </a:r>
          </a:p>
          <a:p>
            <a:endParaRPr lang="en-US" sz="1800" dirty="0"/>
          </a:p>
          <a:p>
            <a:r>
              <a:rPr lang="en-US" sz="1800" dirty="0"/>
              <a:t>	</a:t>
            </a:r>
          </a:p>
        </p:txBody>
      </p:sp>
    </p:spTree>
    <p:extLst>
      <p:ext uri="{BB962C8B-B14F-4D97-AF65-F5344CB8AC3E}">
        <p14:creationId xmlns:p14="http://schemas.microsoft.com/office/powerpoint/2010/main" val="169366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a:t>Data Feature - Money flow</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344816" cy="44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06747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Training Dataset</a:t>
            </a:r>
            <a:endParaRPr lang="en-US" dirty="0"/>
          </a:p>
        </p:txBody>
      </p:sp>
      <p:sp>
        <p:nvSpPr>
          <p:cNvPr id="7" name="Content Placeholder 1"/>
          <p:cNvSpPr txBox="1">
            <a:spLocks/>
          </p:cNvSpPr>
          <p:nvPr/>
        </p:nvSpPr>
        <p:spPr>
          <a:xfrm>
            <a:off x="395536" y="1700808"/>
            <a:ext cx="388843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a:t>Use </a:t>
            </a:r>
            <a:r>
              <a:rPr lang="en-US" sz="1800" b="1" dirty="0" smtClean="0">
                <a:solidFill>
                  <a:srgbClr val="0070C0"/>
                </a:solidFill>
              </a:rPr>
              <a:t>Decision Tree </a:t>
            </a:r>
            <a:r>
              <a:rPr lang="en-US" sz="1800" dirty="0"/>
              <a:t>to predict </a:t>
            </a:r>
            <a:r>
              <a:rPr lang="en-US" sz="1800" dirty="0" smtClean="0"/>
              <a:t>short-term stock </a:t>
            </a:r>
            <a:r>
              <a:rPr lang="en-US" sz="1800" dirty="0"/>
              <a:t>(5.HK) </a:t>
            </a:r>
            <a:r>
              <a:rPr lang="en-US" sz="1800" dirty="0" smtClean="0"/>
              <a:t>movement (go up or down) from </a:t>
            </a:r>
            <a:r>
              <a:rPr lang="en-US" sz="1800" b="1" dirty="0">
                <a:solidFill>
                  <a:srgbClr val="0070C0"/>
                </a:solidFill>
              </a:rPr>
              <a:t>Order Book Imbalance </a:t>
            </a:r>
            <a:r>
              <a:rPr lang="en-US" sz="1800" dirty="0"/>
              <a:t>(OBI</a:t>
            </a:r>
            <a:r>
              <a:rPr lang="en-US" sz="1800" dirty="0" smtClean="0"/>
              <a:t>) and Money Flow.</a:t>
            </a:r>
            <a:endParaRPr lang="en-US" sz="1800" dirty="0"/>
          </a:p>
          <a:p>
            <a:endParaRPr lang="en-US" sz="1800" dirty="0"/>
          </a:p>
          <a:p>
            <a:pPr lvl="1"/>
            <a:r>
              <a:rPr lang="en-US" sz="1600" b="1" dirty="0"/>
              <a:t>L1</a:t>
            </a:r>
            <a:r>
              <a:rPr lang="en-US" sz="1600" dirty="0"/>
              <a:t>: </a:t>
            </a:r>
            <a:r>
              <a:rPr lang="en-US" sz="1600" dirty="0" smtClean="0"/>
              <a:t>First-1-Level </a:t>
            </a:r>
            <a:r>
              <a:rPr lang="en-US" sz="1600" dirty="0"/>
              <a:t>OBI</a:t>
            </a:r>
          </a:p>
          <a:p>
            <a:pPr lvl="1"/>
            <a:r>
              <a:rPr lang="en-US" sz="1600" b="1" dirty="0"/>
              <a:t>L2</a:t>
            </a:r>
            <a:r>
              <a:rPr lang="en-US" sz="1600" dirty="0"/>
              <a:t>: </a:t>
            </a:r>
            <a:r>
              <a:rPr lang="en-US" sz="1600" dirty="0" smtClean="0"/>
              <a:t>First-2-Level </a:t>
            </a:r>
            <a:r>
              <a:rPr lang="en-US" sz="1600" dirty="0"/>
              <a:t>OBI</a:t>
            </a:r>
          </a:p>
          <a:p>
            <a:pPr lvl="1"/>
            <a:r>
              <a:rPr lang="en-US" sz="1600" b="1" dirty="0"/>
              <a:t>L3</a:t>
            </a:r>
            <a:r>
              <a:rPr lang="en-US" sz="1600" dirty="0"/>
              <a:t>: </a:t>
            </a:r>
            <a:r>
              <a:rPr lang="en-US" sz="1600" dirty="0" smtClean="0"/>
              <a:t>First-3-Level OBI</a:t>
            </a:r>
          </a:p>
          <a:p>
            <a:pPr lvl="1"/>
            <a:r>
              <a:rPr lang="en-US" sz="1600" b="1" dirty="0" smtClean="0"/>
              <a:t>MF</a:t>
            </a:r>
            <a:r>
              <a:rPr lang="en-US" sz="1600" dirty="0" smtClean="0"/>
              <a:t>: Money Flow</a:t>
            </a:r>
            <a:endParaRPr lang="en-US" sz="1600" dirty="0"/>
          </a:p>
          <a:p>
            <a:pPr lvl="1"/>
            <a:r>
              <a:rPr lang="en-US" sz="1600" b="1" dirty="0" smtClean="0"/>
              <a:t>Dir</a:t>
            </a:r>
            <a:r>
              <a:rPr lang="en-US" sz="1600" dirty="0" smtClean="0"/>
              <a:t>: </a:t>
            </a:r>
            <a:r>
              <a:rPr lang="en-US" sz="1600" dirty="0" smtClean="0">
                <a:solidFill>
                  <a:srgbClr val="0070C0"/>
                </a:solidFill>
              </a:rPr>
              <a:t>Mid-Price</a:t>
            </a:r>
            <a:r>
              <a:rPr lang="en-US" sz="1600" dirty="0" smtClean="0"/>
              <a:t> Direction - u(up</a:t>
            </a:r>
            <a:r>
              <a:rPr lang="en-US" sz="1600" dirty="0"/>
              <a:t>) , d (down)</a:t>
            </a:r>
          </a:p>
        </p:txBody>
      </p:sp>
      <p:sp>
        <p:nvSpPr>
          <p:cNvPr id="4" name="TextBox 3"/>
          <p:cNvSpPr txBox="1"/>
          <p:nvPr/>
        </p:nvSpPr>
        <p:spPr>
          <a:xfrm>
            <a:off x="611559" y="5580529"/>
            <a:ext cx="7128793" cy="584775"/>
          </a:xfrm>
          <a:prstGeom prst="rect">
            <a:avLst/>
          </a:prstGeom>
          <a:noFill/>
        </p:spPr>
        <p:txBody>
          <a:bodyPr wrap="square" rtlCol="0">
            <a:spAutoFit/>
          </a:bodyPr>
          <a:lstStyle/>
          <a:p>
            <a:r>
              <a:rPr lang="en-US" sz="1600" dirty="0" smtClean="0"/>
              <a:t>The data normalized to [-1, 1]</a:t>
            </a:r>
          </a:p>
          <a:p>
            <a:r>
              <a:rPr lang="en-US" sz="1600" dirty="0">
                <a:hlinkClick r:id="rId2"/>
              </a:rPr>
              <a:t>Why Data Normalization is necessary for Machine Learning models</a:t>
            </a:r>
            <a:endParaRPr lang="en-US" sz="16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86" y="879698"/>
            <a:ext cx="306705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75268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EDA (Exploratory Data Analysis)</a:t>
            </a:r>
            <a:endParaRPr lang="en-US" dirty="0"/>
          </a:p>
        </p:txBody>
      </p:sp>
      <p:sp>
        <p:nvSpPr>
          <p:cNvPr id="7" name="Content Placeholder 1"/>
          <p:cNvSpPr txBox="1">
            <a:spLocks/>
          </p:cNvSpPr>
          <p:nvPr/>
        </p:nvSpPr>
        <p:spPr>
          <a:xfrm>
            <a:off x="395536" y="5157192"/>
            <a:ext cx="8640960" cy="10801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Visualize </a:t>
            </a:r>
            <a:r>
              <a:rPr lang="en-US" sz="1800" b="1" dirty="0"/>
              <a:t>the data</a:t>
            </a:r>
            <a:r>
              <a:rPr lang="en-US" sz="1800" dirty="0"/>
              <a:t>: plotting </a:t>
            </a:r>
            <a:r>
              <a:rPr lang="en-US" sz="1800" b="1" dirty="0">
                <a:solidFill>
                  <a:srgbClr val="0070C0"/>
                </a:solidFill>
              </a:rPr>
              <a:t>Level-1 OBI </a:t>
            </a:r>
            <a:r>
              <a:rPr lang="en-US" sz="1800" dirty="0"/>
              <a:t>and </a:t>
            </a:r>
            <a:r>
              <a:rPr lang="en-US" sz="1800" b="1" dirty="0">
                <a:solidFill>
                  <a:srgbClr val="0070C0"/>
                </a:solidFill>
              </a:rPr>
              <a:t>Level-2 OBI</a:t>
            </a:r>
          </a:p>
          <a:p>
            <a:r>
              <a:rPr lang="en-US" sz="1800" dirty="0" smtClean="0">
                <a:solidFill>
                  <a:srgbClr val="FFC000"/>
                </a:solidFill>
              </a:rPr>
              <a:t>Brown dots</a:t>
            </a:r>
            <a:r>
              <a:rPr lang="en-US" sz="1800" dirty="0"/>
              <a:t>: stock going </a:t>
            </a:r>
            <a:r>
              <a:rPr lang="en-US" sz="1800" dirty="0" smtClean="0">
                <a:solidFill>
                  <a:srgbClr val="FFC000"/>
                </a:solidFill>
              </a:rPr>
              <a:t>up</a:t>
            </a:r>
            <a:r>
              <a:rPr lang="en-US" sz="1800" dirty="0" smtClean="0"/>
              <a:t>, </a:t>
            </a:r>
            <a:r>
              <a:rPr lang="en-US" sz="1800" dirty="0" smtClean="0">
                <a:solidFill>
                  <a:srgbClr val="0070C0"/>
                </a:solidFill>
              </a:rPr>
              <a:t>Blue </a:t>
            </a:r>
            <a:r>
              <a:rPr lang="en-US" sz="1800" dirty="0">
                <a:solidFill>
                  <a:srgbClr val="0070C0"/>
                </a:solidFill>
              </a:rPr>
              <a:t>dots</a:t>
            </a:r>
            <a:r>
              <a:rPr lang="en-US" sz="1800" dirty="0"/>
              <a:t>: stock </a:t>
            </a:r>
            <a:r>
              <a:rPr lang="en-US" sz="1800" dirty="0">
                <a:solidFill>
                  <a:srgbClr val="0070C0"/>
                </a:solidFill>
              </a:rPr>
              <a:t>going down</a:t>
            </a:r>
          </a:p>
          <a:p>
            <a:r>
              <a:rPr lang="en-US" sz="1800" dirty="0"/>
              <a:t>More Brown dots (up) when both </a:t>
            </a:r>
            <a:r>
              <a:rPr lang="en-US" sz="1800" dirty="0" smtClean="0"/>
              <a:t>Level-1 and 2 </a:t>
            </a:r>
            <a:r>
              <a:rPr lang="en-US" sz="1800" dirty="0"/>
              <a:t>OBI </a:t>
            </a:r>
            <a:r>
              <a:rPr lang="en-US" sz="1800" dirty="0" smtClean="0"/>
              <a:t>are </a:t>
            </a:r>
            <a:r>
              <a:rPr lang="en-US" sz="1800" dirty="0"/>
              <a:t>positive and vice versa</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083" y="1598364"/>
            <a:ext cx="4799822" cy="3558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5947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Decision Tree Algorithm</a:t>
            </a:r>
            <a:endParaRPr lang="en-US" dirty="0"/>
          </a:p>
        </p:txBody>
      </p:sp>
      <p:sp>
        <p:nvSpPr>
          <p:cNvPr id="7" name="Content Placeholder 1"/>
          <p:cNvSpPr txBox="1">
            <a:spLocks/>
          </p:cNvSpPr>
          <p:nvPr/>
        </p:nvSpPr>
        <p:spPr>
          <a:xfrm>
            <a:off x="361628" y="5661248"/>
            <a:ext cx="8640960" cy="72008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a:t>Decision Tree training results for this </a:t>
            </a:r>
            <a:r>
              <a:rPr lang="en-US" sz="1600" dirty="0" smtClean="0"/>
              <a:t>Stock (0005.HK) </a:t>
            </a:r>
            <a:r>
              <a:rPr lang="en-US" sz="1600" dirty="0"/>
              <a:t>to be </a:t>
            </a:r>
            <a:r>
              <a:rPr lang="en-US" sz="1600" b="1" dirty="0">
                <a:solidFill>
                  <a:srgbClr val="0070C0"/>
                </a:solidFill>
              </a:rPr>
              <a:t>more likely to go up </a:t>
            </a:r>
            <a:r>
              <a:rPr lang="en-US" sz="1600" dirty="0"/>
              <a:t>when:</a:t>
            </a:r>
          </a:p>
          <a:p>
            <a:r>
              <a:rPr lang="en-US" sz="1600" dirty="0" smtClean="0">
                <a:solidFill>
                  <a:srgbClr val="00B050"/>
                </a:solidFill>
              </a:rPr>
              <a:t>Money Flow &gt; 0.178 </a:t>
            </a:r>
            <a:r>
              <a:rPr lang="en-US" sz="1600" dirty="0">
                <a:solidFill>
                  <a:srgbClr val="00B050"/>
                </a:solidFill>
              </a:rPr>
              <a:t>and </a:t>
            </a:r>
            <a:r>
              <a:rPr lang="en-US" sz="1600" dirty="0" smtClean="0">
                <a:solidFill>
                  <a:srgbClr val="00B050"/>
                </a:solidFill>
              </a:rPr>
              <a:t>First-2-Level OBI </a:t>
            </a:r>
            <a:r>
              <a:rPr lang="en-US" sz="1600" dirty="0">
                <a:solidFill>
                  <a:srgbClr val="00B050"/>
                </a:solidFill>
              </a:rPr>
              <a:t>&gt; </a:t>
            </a:r>
            <a:r>
              <a:rPr lang="en-US" sz="1600" dirty="0" smtClean="0">
                <a:solidFill>
                  <a:srgbClr val="00B050"/>
                </a:solidFill>
              </a:rPr>
              <a:t>-0.538 </a:t>
            </a:r>
            <a:r>
              <a:rPr lang="en-US" sz="1600" dirty="0">
                <a:solidFill>
                  <a:srgbClr val="00B050"/>
                </a:solidFill>
              </a:rPr>
              <a:t>and Money Flow &gt; </a:t>
            </a:r>
            <a:r>
              <a:rPr lang="en-US" sz="1600" dirty="0" smtClean="0">
                <a:solidFill>
                  <a:srgbClr val="00B050"/>
                </a:solidFill>
              </a:rPr>
              <a:t>0.433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10" y="1556792"/>
            <a:ext cx="6810142" cy="402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84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Evaluation</a:t>
            </a:r>
            <a:endParaRPr lang="en-US" dirty="0"/>
          </a:p>
        </p:txBody>
      </p:sp>
      <p:sp>
        <p:nvSpPr>
          <p:cNvPr id="7" name="Content Placeholder 1"/>
          <p:cNvSpPr txBox="1">
            <a:spLocks/>
          </p:cNvSpPr>
          <p:nvPr/>
        </p:nvSpPr>
        <p:spPr>
          <a:xfrm>
            <a:off x="899592" y="4653136"/>
            <a:ext cx="4176464" cy="295232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600" dirty="0" smtClean="0"/>
              <a:t>Training vs Test Accuracy</a:t>
            </a:r>
          </a:p>
          <a:p>
            <a:r>
              <a:rPr lang="en-US" sz="1600" b="1" u="sng" dirty="0" smtClean="0">
                <a:solidFill>
                  <a:srgbClr val="0070C0"/>
                </a:solidFill>
              </a:rPr>
              <a:t>92% vs 68% </a:t>
            </a:r>
          </a:p>
          <a:p>
            <a:endParaRPr lang="en-US" sz="1600" b="1" i="1" dirty="0" smtClean="0">
              <a:solidFill>
                <a:srgbClr val="FF0000"/>
              </a:solidFill>
            </a:endParaRPr>
          </a:p>
          <a:p>
            <a:r>
              <a:rPr lang="en-US" sz="1600" i="1" dirty="0" smtClean="0">
                <a:solidFill>
                  <a:srgbClr val="00B050"/>
                </a:solidFill>
              </a:rPr>
              <a:t>What’s that imply?</a:t>
            </a:r>
            <a:endParaRPr lang="en-US" sz="1600" i="1" dirty="0">
              <a:solidFill>
                <a:srgbClr val="00B050"/>
              </a:solidFill>
            </a:endParaRPr>
          </a:p>
          <a:p>
            <a:r>
              <a:rPr lang="en-US" sz="1600" i="1" dirty="0" smtClean="0">
                <a:solidFill>
                  <a:srgbClr val="00B050"/>
                </a:solidFill>
              </a:rPr>
              <a:t>Any Improvement suggestions?</a:t>
            </a:r>
          </a:p>
          <a:p>
            <a:endParaRPr lang="en-US" sz="1600" i="1" dirty="0">
              <a:solidFill>
                <a:srgbClr val="00B050"/>
              </a:solidFill>
            </a:endParaRPr>
          </a:p>
        </p:txBody>
      </p:sp>
      <p:sp>
        <p:nvSpPr>
          <p:cNvPr id="2" name="TextBox 1"/>
          <p:cNvSpPr txBox="1"/>
          <p:nvPr/>
        </p:nvSpPr>
        <p:spPr>
          <a:xfrm>
            <a:off x="5508104" y="5190291"/>
            <a:ext cx="2376264" cy="830997"/>
          </a:xfrm>
          <a:prstGeom prst="rect">
            <a:avLst/>
          </a:prstGeom>
          <a:noFill/>
        </p:spPr>
        <p:txBody>
          <a:bodyPr wrap="square" rtlCol="0">
            <a:spAutoFit/>
          </a:bodyPr>
          <a:lstStyle/>
          <a:p>
            <a:r>
              <a:rPr lang="en-US" dirty="0">
                <a:hlinkClick r:id="rId2"/>
              </a:rPr>
              <a:t>Code Example</a:t>
            </a:r>
            <a:endParaRPr lang="en-US" dirty="0"/>
          </a:p>
          <a:p>
            <a:endParaRPr lang="en-US" dirty="0"/>
          </a:p>
        </p:txBody>
      </p:sp>
      <p:sp>
        <p:nvSpPr>
          <p:cNvPr id="4" name="Sun 3"/>
          <p:cNvSpPr/>
          <p:nvPr/>
        </p:nvSpPr>
        <p:spPr bwMode="auto">
          <a:xfrm>
            <a:off x="4377680" y="4962872"/>
            <a:ext cx="914400" cy="914400"/>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title="Tra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16832"/>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912987"/>
            <a:ext cx="28860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47664" y="1619508"/>
            <a:ext cx="1656184" cy="369332"/>
          </a:xfrm>
          <a:prstGeom prst="rect">
            <a:avLst/>
          </a:prstGeom>
          <a:noFill/>
        </p:spPr>
        <p:txBody>
          <a:bodyPr wrap="square" rtlCol="0">
            <a:spAutoFit/>
          </a:bodyPr>
          <a:lstStyle/>
          <a:p>
            <a:r>
              <a:rPr lang="en-US" sz="1800" b="1" u="sng" dirty="0" smtClean="0"/>
              <a:t>Training</a:t>
            </a:r>
            <a:endParaRPr lang="en-US" sz="1800" b="1" u="sng" dirty="0"/>
          </a:p>
        </p:txBody>
      </p:sp>
      <p:sp>
        <p:nvSpPr>
          <p:cNvPr id="11" name="TextBox 10"/>
          <p:cNvSpPr txBox="1"/>
          <p:nvPr/>
        </p:nvSpPr>
        <p:spPr>
          <a:xfrm>
            <a:off x="5148064" y="1628800"/>
            <a:ext cx="1656184" cy="369332"/>
          </a:xfrm>
          <a:prstGeom prst="rect">
            <a:avLst/>
          </a:prstGeom>
          <a:noFill/>
        </p:spPr>
        <p:txBody>
          <a:bodyPr wrap="square" rtlCol="0">
            <a:spAutoFit/>
          </a:bodyPr>
          <a:lstStyle/>
          <a:p>
            <a:r>
              <a:rPr lang="en-US" sz="1800" b="1" u="sng" dirty="0" smtClean="0"/>
              <a:t>Testing</a:t>
            </a:r>
            <a:endParaRPr lang="en-US" sz="1800" b="1" u="sng" dirty="0"/>
          </a:p>
        </p:txBody>
      </p:sp>
    </p:spTree>
    <p:extLst>
      <p:ext uri="{BB962C8B-B14F-4D97-AF65-F5344CB8AC3E}">
        <p14:creationId xmlns:p14="http://schemas.microsoft.com/office/powerpoint/2010/main" val="1341814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r>
              <a:rPr lang="en-US" dirty="0" smtClean="0"/>
              <a:t>Trained Model Usage</a:t>
            </a:r>
            <a:endParaRPr lang="en-US" dirty="0"/>
          </a:p>
        </p:txBody>
      </p:sp>
      <p:sp>
        <p:nvSpPr>
          <p:cNvPr id="7" name="Content Placeholder 1"/>
          <p:cNvSpPr txBox="1">
            <a:spLocks/>
          </p:cNvSpPr>
          <p:nvPr/>
        </p:nvSpPr>
        <p:spPr>
          <a:xfrm>
            <a:off x="395536" y="1700808"/>
            <a:ext cx="8640960" cy="32403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600" dirty="0" smtClean="0"/>
              <a:t>The “short </a:t>
            </a:r>
            <a:r>
              <a:rPr lang="en-US" sz="1600" dirty="0"/>
              <a:t>term price </a:t>
            </a:r>
            <a:r>
              <a:rPr lang="en-US" sz="1600" dirty="0" smtClean="0"/>
              <a:t>prediction” alone probably </a:t>
            </a:r>
            <a:r>
              <a:rPr lang="en-US" sz="1600" b="1" dirty="0" smtClean="0">
                <a:solidFill>
                  <a:srgbClr val="0070C0"/>
                </a:solidFill>
              </a:rPr>
              <a:t>cannot be a profitable strategy by itself</a:t>
            </a:r>
            <a:r>
              <a:rPr lang="en-US" sz="1600" dirty="0" smtClean="0"/>
              <a:t>. However, it can be a </a:t>
            </a:r>
            <a:r>
              <a:rPr lang="en-US" sz="1600" b="1" dirty="0" smtClean="0">
                <a:solidFill>
                  <a:srgbClr val="0070C0"/>
                </a:solidFill>
              </a:rPr>
              <a:t>sub-module to improve certain aspect </a:t>
            </a:r>
            <a:r>
              <a:rPr lang="en-US" sz="1600" dirty="0" smtClean="0"/>
              <a:t>of other strategies</a:t>
            </a:r>
            <a:endParaRPr lang="en-US" sz="1600" dirty="0"/>
          </a:p>
          <a:p>
            <a:pPr marL="0" indent="0"/>
            <a:endParaRPr lang="en-US" sz="1600" b="1" u="sng" dirty="0" smtClean="0"/>
          </a:p>
          <a:p>
            <a:pPr marL="0" indent="0"/>
            <a:r>
              <a:rPr lang="en-US" sz="1600" b="1" u="sng" dirty="0" smtClean="0"/>
              <a:t>Trading Strategies – HK Warrant Follow the Super Trader</a:t>
            </a:r>
          </a:p>
          <a:p>
            <a:pPr marL="285750">
              <a:buFont typeface="Arial" panose="020B0604020202020204" pitchFamily="34" charset="0"/>
              <a:buChar char="•"/>
            </a:pPr>
            <a:endParaRPr lang="en-US" sz="1600" b="1" dirty="0" smtClean="0"/>
          </a:p>
          <a:p>
            <a:pPr marL="285750">
              <a:buFont typeface="Arial" panose="020B0604020202020204" pitchFamily="34" charset="0"/>
              <a:buChar char="•"/>
            </a:pPr>
            <a:r>
              <a:rPr lang="en-US" sz="1600" b="1" dirty="0" smtClean="0"/>
              <a:t>Enter Trade </a:t>
            </a:r>
            <a:r>
              <a:rPr lang="en-US" sz="1600" dirty="0" smtClean="0"/>
              <a:t>when "</a:t>
            </a:r>
            <a:r>
              <a:rPr lang="en-US" sz="1600" dirty="0"/>
              <a:t>super user" </a:t>
            </a:r>
            <a:r>
              <a:rPr lang="en-US" sz="1600" dirty="0" smtClean="0"/>
              <a:t>trade (when a </a:t>
            </a:r>
            <a:r>
              <a:rPr lang="en-US" sz="1600" b="1" dirty="0" smtClean="0">
                <a:solidFill>
                  <a:srgbClr val="0070C0"/>
                </a:solidFill>
              </a:rPr>
              <a:t>single trade of notation </a:t>
            </a:r>
            <a:r>
              <a:rPr lang="en-US" sz="1600" dirty="0" smtClean="0"/>
              <a:t>greater than certain amount on </a:t>
            </a:r>
            <a:r>
              <a:rPr lang="en-US" sz="1600" dirty="0"/>
              <a:t>a warrant and </a:t>
            </a:r>
            <a:r>
              <a:rPr lang="en-US" sz="1600" b="1" dirty="0">
                <a:solidFill>
                  <a:srgbClr val="0070C0"/>
                </a:solidFill>
              </a:rPr>
              <a:t>ask </a:t>
            </a:r>
            <a:r>
              <a:rPr lang="en-US" sz="1600" b="1" dirty="0" smtClean="0">
                <a:solidFill>
                  <a:srgbClr val="0070C0"/>
                </a:solidFill>
              </a:rPr>
              <a:t>price move </a:t>
            </a:r>
            <a:r>
              <a:rPr lang="en-US" sz="1600" b="1" dirty="0">
                <a:solidFill>
                  <a:srgbClr val="0070C0"/>
                </a:solidFill>
              </a:rPr>
              <a:t>up</a:t>
            </a:r>
            <a:r>
              <a:rPr lang="en-US" sz="1600" dirty="0"/>
              <a:t> (&gt;= 1 tick) </a:t>
            </a:r>
            <a:r>
              <a:rPr lang="en-US" sz="1600" b="1" dirty="0">
                <a:solidFill>
                  <a:srgbClr val="0070C0"/>
                </a:solidFill>
              </a:rPr>
              <a:t>within</a:t>
            </a:r>
            <a:r>
              <a:rPr lang="en-US" sz="1600" dirty="0">
                <a:solidFill>
                  <a:srgbClr val="0070C0"/>
                </a:solidFill>
              </a:rPr>
              <a:t> </a:t>
            </a:r>
            <a:r>
              <a:rPr lang="en-US" sz="1600" dirty="0"/>
              <a:t>10ms to 5s</a:t>
            </a:r>
          </a:p>
          <a:p>
            <a:pPr marL="0" indent="0"/>
            <a:r>
              <a:rPr lang="en-US" sz="1600" dirty="0"/>
              <a:t>		</a:t>
            </a:r>
          </a:p>
          <a:p>
            <a:pPr marL="285750">
              <a:buFont typeface="Arial" panose="020B0604020202020204" pitchFamily="34" charset="0"/>
              <a:buChar char="•"/>
            </a:pPr>
            <a:r>
              <a:rPr lang="en-US" sz="1600" b="1" dirty="0" smtClean="0"/>
              <a:t>Exit Trade </a:t>
            </a:r>
            <a:r>
              <a:rPr lang="en-US" sz="1600" dirty="0" smtClean="0"/>
              <a:t>in these 3 modes</a:t>
            </a:r>
            <a:endParaRPr lang="en-US" sz="1600" dirty="0"/>
          </a:p>
          <a:p>
            <a:pPr marL="0" indent="0"/>
            <a:endParaRPr lang="en-US" sz="1400" dirty="0" smtClean="0"/>
          </a:p>
          <a:p>
            <a:pPr marL="0" indent="0"/>
            <a:r>
              <a:rPr lang="en-US" sz="1400" dirty="0"/>
              <a:t>	</a:t>
            </a:r>
            <a:r>
              <a:rPr lang="en-US" sz="1400" dirty="0" smtClean="0"/>
              <a:t>1</a:t>
            </a:r>
            <a:r>
              <a:rPr lang="en-US" sz="1400" dirty="0"/>
              <a:t>: </a:t>
            </a:r>
            <a:r>
              <a:rPr lang="en-US" sz="1400" b="1" dirty="0" smtClean="0"/>
              <a:t>Profit </a:t>
            </a:r>
            <a:r>
              <a:rPr lang="en-US" sz="1400" b="1" dirty="0"/>
              <a:t>mode</a:t>
            </a:r>
            <a:r>
              <a:rPr lang="en-US" sz="1400" dirty="0"/>
              <a:t>: Sell if </a:t>
            </a:r>
            <a:r>
              <a:rPr lang="en-US" sz="1400" dirty="0" smtClean="0"/>
              <a:t>bid + 2 ticks &gt;= </a:t>
            </a:r>
            <a:r>
              <a:rPr lang="en-US" sz="1400" dirty="0" err="1"/>
              <a:t>avg</a:t>
            </a:r>
            <a:r>
              <a:rPr lang="en-US" sz="1400" dirty="0"/>
              <a:t> </a:t>
            </a:r>
            <a:r>
              <a:rPr lang="en-US" sz="1400" dirty="0" err="1"/>
              <a:t>px</a:t>
            </a:r>
            <a:endParaRPr lang="en-US" sz="1400" dirty="0"/>
          </a:p>
          <a:p>
            <a:pPr marL="0" indent="0"/>
            <a:endParaRPr lang="en-US" sz="1400" dirty="0" smtClean="0"/>
          </a:p>
          <a:p>
            <a:pPr marL="0" indent="0"/>
            <a:endParaRPr lang="en-US" sz="1400" dirty="0" smtClean="0"/>
          </a:p>
          <a:p>
            <a:pPr marL="0" indent="0"/>
            <a:endParaRPr lang="en-US" sz="1400" dirty="0" smtClean="0"/>
          </a:p>
          <a:p>
            <a:pPr marL="0" indent="0"/>
            <a:endParaRPr lang="en-US" sz="1400" dirty="0" smtClean="0"/>
          </a:p>
          <a:p>
            <a:pPr marL="0" indent="0"/>
            <a:r>
              <a:rPr lang="en-US" sz="1600" dirty="0" smtClean="0"/>
              <a:t>				</a:t>
            </a:r>
          </a:p>
          <a:p>
            <a:pPr marL="0" indent="0"/>
            <a:r>
              <a:rPr lang="en-US" sz="1800" dirty="0"/>
              <a:t>		</a:t>
            </a:r>
          </a:p>
        </p:txBody>
      </p:sp>
      <p:sp>
        <p:nvSpPr>
          <p:cNvPr id="4" name="TextBox 3"/>
          <p:cNvSpPr txBox="1"/>
          <p:nvPr/>
        </p:nvSpPr>
        <p:spPr>
          <a:xfrm>
            <a:off x="1459670" y="4926345"/>
            <a:ext cx="6928754" cy="923330"/>
          </a:xfrm>
          <a:prstGeom prst="rect">
            <a:avLst/>
          </a:prstGeom>
          <a:noFill/>
        </p:spPr>
        <p:txBody>
          <a:bodyPr wrap="square" rtlCol="0">
            <a:spAutoFit/>
          </a:bodyPr>
          <a:lstStyle/>
          <a:p>
            <a:r>
              <a:rPr lang="en-US" sz="1800" b="1" u="sng" dirty="0" smtClean="0">
                <a:solidFill>
                  <a:srgbClr val="0070C0"/>
                </a:solidFill>
              </a:rPr>
              <a:t>Improve Profit Mode </a:t>
            </a:r>
            <a:r>
              <a:rPr lang="en-US" sz="1800" u="sng" dirty="0" smtClean="0">
                <a:solidFill>
                  <a:srgbClr val="0070C0"/>
                </a:solidFill>
              </a:rPr>
              <a:t>by “Short Term Price Predictor” </a:t>
            </a:r>
            <a:endParaRPr lang="en-US" sz="1800" u="sng" dirty="0">
              <a:solidFill>
                <a:srgbClr val="0070C0"/>
              </a:solidFill>
            </a:endParaRPr>
          </a:p>
          <a:p>
            <a:r>
              <a:rPr lang="en-US" sz="1800" dirty="0" smtClean="0">
                <a:solidFill>
                  <a:srgbClr val="0070C0"/>
                </a:solidFill>
              </a:rPr>
              <a:t>wait a bit longer if the </a:t>
            </a:r>
            <a:r>
              <a:rPr lang="en-US" sz="1800" b="1" dirty="0" smtClean="0">
                <a:solidFill>
                  <a:srgbClr val="0070C0"/>
                </a:solidFill>
              </a:rPr>
              <a:t>warrant underlying stock </a:t>
            </a:r>
            <a:r>
              <a:rPr lang="en-US" sz="1800" dirty="0" smtClean="0">
                <a:solidFill>
                  <a:srgbClr val="0070C0"/>
                </a:solidFill>
              </a:rPr>
              <a:t>price is predicted to go up. Take profit sooner if price going predicted to go down</a:t>
            </a:r>
            <a:endParaRPr lang="en-US" sz="1800" dirty="0">
              <a:solidFill>
                <a:srgbClr val="0070C0"/>
              </a:solidFill>
            </a:endParaRPr>
          </a:p>
        </p:txBody>
      </p:sp>
    </p:spTree>
    <p:extLst>
      <p:ext uri="{BB962C8B-B14F-4D97-AF65-F5344CB8AC3E}">
        <p14:creationId xmlns:p14="http://schemas.microsoft.com/office/powerpoint/2010/main" val="341767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39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Decision </a:t>
            </a:r>
            <a:r>
              <a:rPr lang="en-US" dirty="0"/>
              <a:t>Tree</a:t>
            </a:r>
          </a:p>
        </p:txBody>
      </p:sp>
      <p:sp>
        <p:nvSpPr>
          <p:cNvPr id="2" name="AutoShape 2" descr="decision tree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ecision tree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ecision tree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ecision tree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https://cdn-images-1.medium.com/max/800/1*S10T4ah3_JqdQ-eY6Hau0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548105"/>
            <a:ext cx="5110200" cy="2816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res.cloudinary.com/dyd911kmh/image/upload/f_auto,q_auto:best/v1545934190/2_btay8n.png"/>
          <p:cNvPicPr>
            <a:picLocks noChangeAspect="1" noChangeArrowheads="1"/>
          </p:cNvPicPr>
          <p:nvPr/>
        </p:nvPicPr>
        <p:blipFill rotWithShape="1">
          <a:blip r:embed="rId3">
            <a:extLst>
              <a:ext uri="{28A0092B-C50C-407E-A947-70E740481C1C}">
                <a14:useLocalDpi xmlns:a14="http://schemas.microsoft.com/office/drawing/2010/main" val="0"/>
              </a:ext>
            </a:extLst>
          </a:blip>
          <a:srcRect l="34787" t="1919" r="2477" b="44168"/>
          <a:stretch/>
        </p:blipFill>
        <p:spPr bwMode="auto">
          <a:xfrm>
            <a:off x="1187624" y="4365088"/>
            <a:ext cx="5558878" cy="20162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691680" y="4603775"/>
            <a:ext cx="3384376" cy="769441"/>
          </a:xfrm>
          <a:prstGeom prst="rect">
            <a:avLst/>
          </a:prstGeom>
          <a:noFill/>
        </p:spPr>
        <p:txBody>
          <a:bodyPr wrap="square" rtlCol="0">
            <a:spAutoFit/>
          </a:bodyPr>
          <a:lstStyle/>
          <a:p>
            <a:r>
              <a:rPr lang="en-US" sz="1200" dirty="0" smtClean="0"/>
              <a:t>ASM: Attribute </a:t>
            </a:r>
            <a:r>
              <a:rPr lang="en-US" sz="1200" dirty="0"/>
              <a:t>Selection </a:t>
            </a:r>
            <a:r>
              <a:rPr lang="en-US" sz="1200" dirty="0" smtClean="0"/>
              <a:t>Measures</a:t>
            </a:r>
            <a:endParaRPr lang="en-US" sz="1200" dirty="0"/>
          </a:p>
          <a:p>
            <a:endParaRPr lang="en-US" sz="1600" dirty="0" smtClean="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2839346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610870"/>
            <a:ext cx="5788239" cy="46264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AI - First AI Boom </a:t>
            </a:r>
          </a:p>
        </p:txBody>
      </p:sp>
      <p:sp>
        <p:nvSpPr>
          <p:cNvPr id="7" name="Content Placeholder 1"/>
          <p:cNvSpPr txBox="1">
            <a:spLocks/>
          </p:cNvSpPr>
          <p:nvPr/>
        </p:nvSpPr>
        <p:spPr>
          <a:xfrm>
            <a:off x="395536" y="4581128"/>
            <a:ext cx="8640960" cy="18002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p:txBody>
      </p:sp>
      <p:sp>
        <p:nvSpPr>
          <p:cNvPr id="2" name="TextBox 1"/>
          <p:cNvSpPr txBox="1"/>
          <p:nvPr/>
        </p:nvSpPr>
        <p:spPr>
          <a:xfrm>
            <a:off x="2699792" y="5661248"/>
            <a:ext cx="3199885" cy="461665"/>
          </a:xfrm>
          <a:prstGeom prst="rect">
            <a:avLst/>
          </a:prstGeom>
          <a:noFill/>
        </p:spPr>
        <p:txBody>
          <a:bodyPr wrap="square" rtlCol="0">
            <a:spAutoFit/>
          </a:bodyPr>
          <a:lstStyle/>
          <a:p>
            <a:r>
              <a:rPr lang="en-US" dirty="0" smtClean="0"/>
              <a:t>Game Search Tree</a:t>
            </a:r>
            <a:endParaRPr lang="en-US" dirty="0"/>
          </a:p>
        </p:txBody>
      </p:sp>
      <p:sp>
        <p:nvSpPr>
          <p:cNvPr id="8" name="TextBox 7"/>
          <p:cNvSpPr txBox="1"/>
          <p:nvPr/>
        </p:nvSpPr>
        <p:spPr>
          <a:xfrm>
            <a:off x="5364088" y="3140968"/>
            <a:ext cx="3168352" cy="1815882"/>
          </a:xfrm>
          <a:prstGeom prst="rect">
            <a:avLst/>
          </a:prstGeom>
          <a:noFill/>
        </p:spPr>
        <p:txBody>
          <a:bodyPr wrap="square" rtlCol="0">
            <a:spAutoFit/>
          </a:bodyPr>
          <a:lstStyle/>
          <a:p>
            <a:r>
              <a:rPr lang="en-US" sz="1400" b="1" dirty="0" smtClean="0">
                <a:solidFill>
                  <a:srgbClr val="0070C0"/>
                </a:solidFill>
              </a:rPr>
              <a:t>No need</a:t>
            </a:r>
            <a:r>
              <a:rPr lang="en-US" sz="1400" dirty="0" smtClean="0"/>
              <a:t>. Computer just evaluate the </a:t>
            </a:r>
            <a:r>
              <a:rPr lang="en-US" sz="1400" b="1" dirty="0">
                <a:solidFill>
                  <a:srgbClr val="0070C0"/>
                </a:solidFill>
              </a:rPr>
              <a:t>game tree</a:t>
            </a:r>
            <a:r>
              <a:rPr lang="en-US" sz="1400" dirty="0" smtClean="0"/>
              <a:t>. Advanced Level means evaluating more level at each steps. Moreover, </a:t>
            </a:r>
            <a:r>
              <a:rPr lang="en-US" sz="1400" b="1" dirty="0">
                <a:solidFill>
                  <a:srgbClr val="0070C0"/>
                </a:solidFill>
              </a:rPr>
              <a:t>towards the end game, computer becomes faster </a:t>
            </a:r>
            <a:r>
              <a:rPr lang="en-US" sz="1400" dirty="0" smtClean="0"/>
              <a:t>(as fewer steps to evaluate) while </a:t>
            </a:r>
            <a:r>
              <a:rPr lang="en-US" sz="1400" b="1" dirty="0">
                <a:solidFill>
                  <a:srgbClr val="0070C0"/>
                </a:solidFill>
              </a:rPr>
              <a:t>human players tends to spend more time</a:t>
            </a:r>
            <a:r>
              <a:rPr lang="en-US" sz="1400" dirty="0" smtClean="0"/>
              <a:t> to think of each of steps carefully. </a:t>
            </a:r>
            <a:endParaRPr lang="en-US" sz="1400" dirty="0"/>
          </a:p>
        </p:txBody>
      </p:sp>
    </p:spTree>
    <p:extLst>
      <p:ext uri="{BB962C8B-B14F-4D97-AF65-F5344CB8AC3E}">
        <p14:creationId xmlns:p14="http://schemas.microsoft.com/office/powerpoint/2010/main" val="101639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a:t>
            </a:r>
            <a:r>
              <a:rPr lang="en-US" dirty="0" smtClean="0"/>
              <a:t>) </a:t>
            </a:r>
            <a:endParaRPr lang="en-US" dirty="0"/>
          </a:p>
        </p:txBody>
      </p:sp>
      <p:sp>
        <p:nvSpPr>
          <p:cNvPr id="7" name="Content Placeholder 1"/>
          <p:cNvSpPr txBox="1">
            <a:spLocks/>
          </p:cNvSpPr>
          <p:nvPr/>
        </p:nvSpPr>
        <p:spPr>
          <a:xfrm>
            <a:off x="395536" y="1700808"/>
            <a:ext cx="50405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dirty="0" smtClean="0"/>
              <a:t>A classifier </a:t>
            </a:r>
            <a:r>
              <a:rPr lang="en-US" sz="1800" dirty="0"/>
              <a:t>formally defined by a separating </a:t>
            </a:r>
            <a:r>
              <a:rPr lang="en-US" sz="1800" b="1" dirty="0">
                <a:solidFill>
                  <a:srgbClr val="0070C0"/>
                </a:solidFill>
              </a:rPr>
              <a:t>hyperplane</a:t>
            </a:r>
            <a:r>
              <a:rPr lang="en-US" sz="1800" dirty="0"/>
              <a:t>. </a:t>
            </a:r>
            <a:endParaRPr lang="en-US" sz="1800" dirty="0" smtClean="0"/>
          </a:p>
          <a:p>
            <a:endParaRPr lang="en-US" sz="1800" dirty="0"/>
          </a:p>
          <a:p>
            <a:r>
              <a:rPr lang="en-US" sz="1800" dirty="0" smtClean="0"/>
              <a:t>	The goal is to find </a:t>
            </a:r>
            <a:r>
              <a:rPr lang="en-US" sz="1800" dirty="0"/>
              <a:t>the hyperplane that gives the </a:t>
            </a:r>
            <a:r>
              <a:rPr lang="en-US" sz="1800" b="1" dirty="0">
                <a:solidFill>
                  <a:srgbClr val="0070C0"/>
                </a:solidFill>
              </a:rPr>
              <a:t>largest minimum distance to the training examples</a:t>
            </a:r>
            <a:r>
              <a:rPr lang="en-US" sz="1800" dirty="0"/>
              <a:t>. </a:t>
            </a:r>
            <a:r>
              <a:rPr lang="en-US" sz="1800" dirty="0" smtClean="0"/>
              <a:t>Therefore</a:t>
            </a:r>
            <a:r>
              <a:rPr lang="en-US" sz="1800" dirty="0"/>
              <a:t>, the optimal separating hyperplane </a:t>
            </a:r>
            <a:r>
              <a:rPr lang="en-US" sz="1800" i="1" dirty="0"/>
              <a:t>maximizes</a:t>
            </a:r>
            <a:r>
              <a:rPr lang="en-US" sz="1800" dirty="0"/>
              <a:t> the margin of the training </a:t>
            </a:r>
            <a:r>
              <a:rPr lang="en-US" sz="1800" dirty="0" smtClean="0"/>
              <a:t>data</a:t>
            </a:r>
            <a:r>
              <a:rPr lang="en-US" sz="1800" dirty="0"/>
              <a:t> </a:t>
            </a:r>
            <a:r>
              <a:rPr lang="en-US" sz="1800" dirty="0" smtClean="0"/>
              <a:t>(those data points in solid color that formed the maximum margin are the </a:t>
            </a:r>
            <a:r>
              <a:rPr lang="en-US" sz="1800" b="1" dirty="0" smtClean="0">
                <a:solidFill>
                  <a:srgbClr val="0070C0"/>
                </a:solidFill>
              </a:rPr>
              <a:t>support vectors</a:t>
            </a:r>
            <a:r>
              <a:rPr lang="en-US" sz="1800" dirty="0" smtClean="0"/>
              <a:t>)</a:t>
            </a:r>
            <a:endParaRPr lang="en-US" sz="1800" dirty="0"/>
          </a:p>
          <a:p>
            <a:endParaRPr lang="en-US" sz="1800" dirty="0" smtClean="0"/>
          </a:p>
          <a:p>
            <a:pPr lvl="1"/>
            <a:r>
              <a:rPr lang="en-US" sz="1600" dirty="0" smtClean="0">
                <a:hlinkClick r:id="rId2"/>
              </a:rPr>
              <a:t>YouTube: SVM separate complex dataset</a:t>
            </a:r>
            <a:endParaRPr lang="en-US" sz="1400" dirty="0"/>
          </a:p>
          <a:p>
            <a:endParaRPr lang="en-US" sz="1800" dirty="0"/>
          </a:p>
        </p:txBody>
      </p:sp>
      <p:pic>
        <p:nvPicPr>
          <p:cNvPr id="12290" name="Picture 2" descr="The Optimal hyperp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204864"/>
            <a:ext cx="357607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611560" y="4869160"/>
            <a:ext cx="504056"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7865470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to </a:t>
            </a:r>
            <a:r>
              <a:rPr lang="en-US" sz="1600" b="1" dirty="0" smtClean="0">
                <a:solidFill>
                  <a:srgbClr val="0070C0"/>
                </a:solidFill>
              </a:rPr>
              <a:t>higher dimension </a:t>
            </a:r>
            <a:r>
              <a:rPr lang="en-US" sz="1600" dirty="0" smtClean="0"/>
              <a:t>space</a:t>
            </a:r>
            <a:endParaRPr lang="en-US" sz="1600" dirty="0" smtClean="0">
              <a:hlinkClick r:id=""/>
            </a:endParaRPr>
          </a:p>
          <a:p>
            <a:endParaRPr lang="en-US" sz="2700" dirty="0"/>
          </a:p>
        </p:txBody>
      </p:sp>
      <p:pic>
        <p:nvPicPr>
          <p:cNvPr id="14338" name="Picture 2" descr="support vector machin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852936"/>
            <a:ext cx="5089050" cy="284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6654" y="5733256"/>
            <a:ext cx="6840760" cy="369332"/>
          </a:xfrm>
          <a:prstGeom prst="rect">
            <a:avLst/>
          </a:prstGeom>
          <a:noFill/>
        </p:spPr>
        <p:txBody>
          <a:bodyPr wrap="square" rtlCol="0">
            <a:spAutoFit/>
          </a:bodyPr>
          <a:lstStyle/>
          <a:p>
            <a:r>
              <a:rPr lang="en-US" sz="1800" i="1" dirty="0" smtClean="0">
                <a:solidFill>
                  <a:srgbClr val="00B050"/>
                </a:solidFill>
              </a:rPr>
              <a:t>(Notes: Statistical significance, Curse of Dimensionality)</a:t>
            </a:r>
            <a:endParaRPr lang="en-US" sz="1800" i="1" dirty="0">
              <a:solidFill>
                <a:srgbClr val="00B050"/>
              </a:solidFill>
            </a:endParaRPr>
          </a:p>
        </p:txBody>
      </p:sp>
    </p:spTree>
    <p:extLst>
      <p:ext uri="{BB962C8B-B14F-4D97-AF65-F5344CB8AC3E}">
        <p14:creationId xmlns:p14="http://schemas.microsoft.com/office/powerpoint/2010/main" val="26033217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Support Vector Machine (SVM)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0" indent="0"/>
            <a:r>
              <a:rPr lang="en-US" sz="1800" dirty="0" smtClean="0"/>
              <a:t>Nonlinear classification performed </a:t>
            </a:r>
            <a:r>
              <a:rPr lang="en-US" sz="1800" dirty="0"/>
              <a:t>by applying </a:t>
            </a:r>
            <a:r>
              <a:rPr lang="en-US" sz="1800" b="1" dirty="0" smtClean="0">
                <a:solidFill>
                  <a:srgbClr val="0070C0"/>
                </a:solidFill>
              </a:rPr>
              <a:t>kernel transformation</a:t>
            </a:r>
          </a:p>
          <a:p>
            <a:pPr marL="514350" indent="-514350">
              <a:buFont typeface="Arial" panose="020B0604020202020204" pitchFamily="34" charset="0"/>
              <a:buChar char="•"/>
            </a:pPr>
            <a:r>
              <a:rPr lang="en-US" sz="1600" dirty="0" smtClean="0"/>
              <a:t>Transform </a:t>
            </a:r>
            <a:r>
              <a:rPr lang="en-US" sz="1600" dirty="0"/>
              <a:t>to </a:t>
            </a:r>
            <a:r>
              <a:rPr lang="en-US" sz="1600" b="1" dirty="0" smtClean="0">
                <a:solidFill>
                  <a:srgbClr val="0070C0"/>
                </a:solidFill>
              </a:rPr>
              <a:t>another co-ordinate </a:t>
            </a:r>
            <a:r>
              <a:rPr lang="en-US" sz="1600" dirty="0" smtClean="0"/>
              <a:t>space</a:t>
            </a:r>
            <a:endParaRPr lang="en-US" sz="1600" dirty="0">
              <a:hlinkClick r:id="rId2"/>
            </a:endParaRPr>
          </a:p>
          <a:p>
            <a:pPr marL="0" indent="0"/>
            <a:r>
              <a:rPr lang="en-US" sz="1800" b="1" dirty="0" smtClean="0">
                <a:solidFill>
                  <a:srgbClr val="0070C0"/>
                </a:solidFill>
              </a:rPr>
              <a:t> </a:t>
            </a:r>
          </a:p>
          <a:p>
            <a:endParaRPr lang="en-US" sz="27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544284"/>
            <a:ext cx="3024336" cy="383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578546"/>
            <a:ext cx="3024336" cy="35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995936" y="4051378"/>
            <a:ext cx="792088" cy="60175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184360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496" y="620688"/>
            <a:ext cx="8077200" cy="1000125"/>
          </a:xfrm>
        </p:spPr>
        <p:txBody>
          <a:bodyPr/>
          <a:lstStyle/>
          <a:p>
            <a:pPr marL="457200" indent="-457200"/>
            <a:r>
              <a:rPr lang="en-US" dirty="0" smtClean="0"/>
              <a:t>Unsupervised </a:t>
            </a:r>
            <a:r>
              <a:rPr lang="en-US" dirty="0"/>
              <a:t>Learning - </a:t>
            </a:r>
            <a:r>
              <a:rPr lang="en-US" dirty="0" smtClean="0"/>
              <a:t>PCA</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hlinkClick r:id="rId2"/>
              </a:rPr>
              <a:t>Principle Component Analysis</a:t>
            </a:r>
            <a:r>
              <a:rPr lang="en-US" sz="1800" dirty="0" smtClean="0"/>
              <a:t>: </a:t>
            </a:r>
            <a:r>
              <a:rPr lang="en-US" sz="1800" b="1" dirty="0" smtClean="0">
                <a:solidFill>
                  <a:srgbClr val="0070C0"/>
                </a:solidFill>
              </a:rPr>
              <a:t>dimension reduction </a:t>
            </a:r>
            <a:r>
              <a:rPr lang="en-US" sz="1800" dirty="0" smtClean="0"/>
              <a:t>technique </a:t>
            </a:r>
            <a:r>
              <a:rPr lang="en-US" sz="1800" dirty="0"/>
              <a:t>used to </a:t>
            </a:r>
            <a:r>
              <a:rPr lang="en-US" sz="1800" b="1" dirty="0">
                <a:solidFill>
                  <a:srgbClr val="0070C0"/>
                </a:solidFill>
              </a:rPr>
              <a:t>emphasize variation </a:t>
            </a:r>
            <a:r>
              <a:rPr lang="en-US" sz="1800" dirty="0"/>
              <a:t>and bring out strong patterns in a </a:t>
            </a:r>
            <a:r>
              <a:rPr lang="en-US" sz="1800" dirty="0" smtClean="0"/>
              <a:t>dataset</a:t>
            </a:r>
            <a:endParaRPr lang="en-US" sz="1800" dirty="0"/>
          </a:p>
        </p:txBody>
      </p:sp>
      <p:sp>
        <p:nvSpPr>
          <p:cNvPr id="5" name="Slide Number Placeholder 4"/>
          <p:cNvSpPr>
            <a:spLocks noGrp="1"/>
          </p:cNvSpPr>
          <p:nvPr>
            <p:ph type="sldNum" sz="quarter" idx="11"/>
          </p:nvPr>
        </p:nvSpPr>
        <p:spPr>
          <a:xfrm>
            <a:off x="8628956" y="6525344"/>
            <a:ext cx="504056" cy="360040"/>
          </a:xfrm>
        </p:spPr>
        <p:txBody>
          <a:bodyPr/>
          <a:lstStyle>
            <a:lvl1pPr>
              <a:defRPr>
                <a:solidFill>
                  <a:srgbClr val="152E82"/>
                </a:solidFill>
              </a:defRPr>
            </a:lvl1pPr>
          </a:lstStyle>
          <a:p>
            <a:fld id="{5DD0A2D2-7EFB-5840-AF99-D605BC1B2F97}" type="slidenum">
              <a:rPr lang="en-US" smtClean="0"/>
              <a:pPr/>
              <a:t>43</a:t>
            </a:fld>
            <a:endParaRPr lang="en-US" sz="1400" dirty="0">
              <a:latin typeface="Arial" charset="0"/>
            </a:endParaRPr>
          </a:p>
        </p:txBody>
      </p:sp>
      <p:pic>
        <p:nvPicPr>
          <p:cNvPr id="2" name="Picture 1" descr="Principal Component Analysis explained visually - Google Chrome"/>
          <p:cNvPicPr>
            <a:picLocks noChangeAspect="1"/>
          </p:cNvPicPr>
          <p:nvPr/>
        </p:nvPicPr>
        <p:blipFill rotWithShape="1">
          <a:blip r:embed="rId3">
            <a:extLst>
              <a:ext uri="{28A0092B-C50C-407E-A947-70E740481C1C}">
                <a14:useLocalDpi xmlns:a14="http://schemas.microsoft.com/office/drawing/2010/main" val="0"/>
              </a:ext>
            </a:extLst>
          </a:blip>
          <a:srcRect l="13333" t="24604" r="18125" b="17324"/>
          <a:stretch/>
        </p:blipFill>
        <p:spPr>
          <a:xfrm>
            <a:off x="1223526" y="2420888"/>
            <a:ext cx="6228794" cy="3398385"/>
          </a:xfrm>
          <a:prstGeom prst="rect">
            <a:avLst/>
          </a:prstGeom>
        </p:spPr>
      </p:pic>
      <p:sp>
        <p:nvSpPr>
          <p:cNvPr id="6" name="TextBox 5"/>
          <p:cNvSpPr txBox="1"/>
          <p:nvPr/>
        </p:nvSpPr>
        <p:spPr>
          <a:xfrm>
            <a:off x="1403648" y="5877272"/>
            <a:ext cx="6091219" cy="338554"/>
          </a:xfrm>
          <a:prstGeom prst="rect">
            <a:avLst/>
          </a:prstGeom>
          <a:noFill/>
        </p:spPr>
        <p:txBody>
          <a:bodyPr wrap="none" rtlCol="0">
            <a:spAutoFit/>
          </a:bodyPr>
          <a:lstStyle/>
          <a:p>
            <a:r>
              <a:rPr lang="en-US" sz="1600" dirty="0" smtClean="0">
                <a:solidFill>
                  <a:srgbClr val="00B050"/>
                </a:solidFill>
              </a:rPr>
              <a:t>Recall the scatter plot of Order Book Imbalance in different levels </a:t>
            </a:r>
            <a:endParaRPr lang="en-US" sz="1600" dirty="0">
              <a:solidFill>
                <a:srgbClr val="00B050"/>
              </a:solidFill>
            </a:endParaRPr>
          </a:p>
        </p:txBody>
      </p:sp>
      <p:sp>
        <p:nvSpPr>
          <p:cNvPr id="4" name="Lightning Bolt 3"/>
          <p:cNvSpPr/>
          <p:nvPr/>
        </p:nvSpPr>
        <p:spPr bwMode="auto">
          <a:xfrm>
            <a:off x="755576" y="5765521"/>
            <a:ext cx="720080" cy="562055"/>
          </a:xfrm>
          <a:prstGeom prst="lightningBol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4858059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44</a:t>
            </a:fld>
            <a:endParaRPr lang="en-US" sz="1400" dirty="0">
              <a:latin typeface="Arial" charset="0"/>
            </a:endParaRPr>
          </a:p>
        </p:txBody>
      </p:sp>
      <p:sp>
        <p:nvSpPr>
          <p:cNvPr id="3" name="Title 2"/>
          <p:cNvSpPr>
            <a:spLocks noGrp="1"/>
          </p:cNvSpPr>
          <p:nvPr>
            <p:ph type="title" idx="4294967295"/>
          </p:nvPr>
        </p:nvSpPr>
        <p:spPr>
          <a:xfrm>
            <a:off x="0" y="620713"/>
            <a:ext cx="8676456"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640960"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i="1" dirty="0" smtClean="0"/>
              <a:t>k</a:t>
            </a:r>
            <a:r>
              <a:rPr lang="en-US" sz="1800" b="1" dirty="0" smtClean="0"/>
              <a:t>-means clustering: </a:t>
            </a:r>
            <a:r>
              <a:rPr lang="en-US" sz="1800" dirty="0" smtClean="0"/>
              <a:t>a </a:t>
            </a:r>
            <a:r>
              <a:rPr lang="en-US" sz="1800" dirty="0"/>
              <a:t>type of </a:t>
            </a:r>
            <a:r>
              <a:rPr lang="en-US" sz="1800" b="1" dirty="0">
                <a:solidFill>
                  <a:srgbClr val="0070C0"/>
                </a:solidFill>
              </a:rPr>
              <a:t>unsupervised </a:t>
            </a:r>
            <a:r>
              <a:rPr lang="en-US" sz="1800" b="1" dirty="0" smtClean="0">
                <a:solidFill>
                  <a:srgbClr val="0070C0"/>
                </a:solidFill>
              </a:rPr>
              <a:t>learning</a:t>
            </a:r>
            <a:r>
              <a:rPr lang="en-US" sz="1800" dirty="0" smtClean="0"/>
              <a:t> (unlabeled data).Find </a:t>
            </a:r>
            <a:r>
              <a:rPr lang="en-US" sz="1800" i="1" dirty="0" smtClean="0"/>
              <a:t>k</a:t>
            </a:r>
            <a:r>
              <a:rPr lang="en-US" sz="1800" dirty="0" smtClean="0"/>
              <a:t> groups </a:t>
            </a:r>
            <a:r>
              <a:rPr lang="en-US" sz="1800" dirty="0"/>
              <a:t>in the </a:t>
            </a:r>
            <a:r>
              <a:rPr lang="en-US" sz="1800" dirty="0" smtClean="0"/>
              <a:t>data. The </a:t>
            </a:r>
            <a:r>
              <a:rPr lang="en-US" sz="1800" dirty="0"/>
              <a:t>algorithm works iteratively to assign each data point to one of </a:t>
            </a:r>
            <a:r>
              <a:rPr lang="en-US" sz="1800" i="1" dirty="0" smtClean="0"/>
              <a:t>k</a:t>
            </a:r>
            <a:r>
              <a:rPr lang="en-US" sz="1800" dirty="0"/>
              <a:t> groups based on the features that are provided. Data points are clustered based on </a:t>
            </a:r>
            <a:r>
              <a:rPr lang="en-US" sz="1800" b="1" dirty="0">
                <a:solidFill>
                  <a:srgbClr val="0070C0"/>
                </a:solidFill>
              </a:rPr>
              <a:t>feature similarity</a:t>
            </a:r>
            <a:r>
              <a:rPr lang="en-US" sz="1800" dirty="0"/>
              <a:t>. </a:t>
            </a:r>
            <a:endParaRPr lang="en-US" sz="1800" dirty="0" smtClean="0"/>
          </a:p>
        </p:txBody>
      </p:sp>
      <p:sp>
        <p:nvSpPr>
          <p:cNvPr id="4" name="TextBox 3"/>
          <p:cNvSpPr txBox="1"/>
          <p:nvPr/>
        </p:nvSpPr>
        <p:spPr>
          <a:xfrm>
            <a:off x="395536" y="3354085"/>
            <a:ext cx="3528392" cy="2739211"/>
          </a:xfrm>
          <a:prstGeom prst="rect">
            <a:avLst/>
          </a:prstGeom>
          <a:noFill/>
        </p:spPr>
        <p:txBody>
          <a:bodyPr wrap="square" rtlCol="0">
            <a:spAutoFit/>
          </a:bodyPr>
          <a:lstStyle/>
          <a:p>
            <a:endParaRPr lang="en-US" sz="1800" dirty="0"/>
          </a:p>
          <a:p>
            <a:pPr marL="800100" lvl="1" indent="-342900">
              <a:buFont typeface="+mj-lt"/>
              <a:buAutoNum type="arabicPeriod"/>
            </a:pPr>
            <a:r>
              <a:rPr lang="en-US" sz="1600" dirty="0" smtClean="0"/>
              <a:t>The </a:t>
            </a:r>
            <a:r>
              <a:rPr lang="en-US" sz="1600" dirty="0"/>
              <a:t>centroids of the </a:t>
            </a:r>
            <a:r>
              <a:rPr lang="en-US" sz="1600" i="1" dirty="0" smtClean="0"/>
              <a:t>k</a:t>
            </a:r>
            <a:r>
              <a:rPr lang="en-US" sz="1600" dirty="0"/>
              <a:t> clusters, which can be used to label new </a:t>
            </a:r>
            <a:r>
              <a:rPr lang="en-US" sz="1600" dirty="0" smtClean="0"/>
              <a:t>data</a:t>
            </a:r>
          </a:p>
          <a:p>
            <a:pPr marL="800100" lvl="1" indent="-342900">
              <a:buFont typeface="+mj-lt"/>
              <a:buAutoNum type="arabicPeriod"/>
            </a:pPr>
            <a:endParaRPr lang="en-US" sz="1600" dirty="0"/>
          </a:p>
          <a:p>
            <a:pPr marL="800100" lvl="1" indent="-342900">
              <a:buFont typeface="+mj-lt"/>
              <a:buAutoNum type="arabicPeriod"/>
            </a:pPr>
            <a:r>
              <a:rPr lang="en-US" sz="1600" dirty="0"/>
              <a:t>Labels for the training data (each data point is assigned to a single cluster)</a:t>
            </a:r>
          </a:p>
          <a:p>
            <a:r>
              <a:rPr lang="en-US" sz="1800" dirty="0"/>
              <a:t> </a:t>
            </a:r>
          </a:p>
          <a:p>
            <a:endParaRPr lang="en-US" dirty="0"/>
          </a:p>
        </p:txBody>
      </p:sp>
      <p:pic>
        <p:nvPicPr>
          <p:cNvPr id="1026" name="Picture 2" descr="https://cdn-images-1.medium.com/max/800/1*4LOxZL6bFl3rXlr2uCiKl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49985" y="2938058"/>
            <a:ext cx="4510608" cy="338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3843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45</a:t>
            </a:fld>
            <a:endParaRPr lang="en-US" sz="1400" dirty="0">
              <a:latin typeface="Arial" charset="0"/>
            </a:endParaRPr>
          </a:p>
        </p:txBody>
      </p:sp>
      <p:sp>
        <p:nvSpPr>
          <p:cNvPr id="3" name="Title 2"/>
          <p:cNvSpPr>
            <a:spLocks noGrp="1"/>
          </p:cNvSpPr>
          <p:nvPr>
            <p:ph type="title" idx="4294967295"/>
          </p:nvPr>
        </p:nvSpPr>
        <p:spPr>
          <a:xfrm>
            <a:off x="0" y="620713"/>
            <a:ext cx="8820472" cy="1000125"/>
          </a:xfrm>
        </p:spPr>
        <p:txBody>
          <a:bodyPr>
            <a:normAutofit/>
          </a:bodyPr>
          <a:lstStyle/>
          <a:p>
            <a:pPr marL="457200" indent="-457200"/>
            <a:r>
              <a:rPr lang="en-US" i="1" dirty="0" smtClean="0"/>
              <a:t>k-</a:t>
            </a:r>
            <a:r>
              <a:rPr lang="en-US" dirty="0" smtClean="0"/>
              <a:t>Means Clustering</a:t>
            </a:r>
            <a:endParaRPr lang="en-US" dirty="0"/>
          </a:p>
        </p:txBody>
      </p:sp>
      <p:sp>
        <p:nvSpPr>
          <p:cNvPr id="7" name="Content Placeholder 1"/>
          <p:cNvSpPr txBox="1">
            <a:spLocks/>
          </p:cNvSpPr>
          <p:nvPr/>
        </p:nvSpPr>
        <p:spPr>
          <a:xfrm>
            <a:off x="395536" y="1700808"/>
            <a:ext cx="8136904" cy="144016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t>Stocks Clustering</a:t>
            </a:r>
            <a:r>
              <a:rPr lang="en-US" sz="1800" dirty="0" smtClean="0"/>
              <a:t>: cluster the stocks in different groups by their underlying characteristics such as volatility and liquidity profile.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52936"/>
            <a:ext cx="3902143" cy="2342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704" y="2780928"/>
            <a:ext cx="3938736" cy="276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87624" y="5733256"/>
            <a:ext cx="5562933" cy="707886"/>
          </a:xfrm>
          <a:prstGeom prst="rect">
            <a:avLst/>
          </a:prstGeom>
          <a:noFill/>
        </p:spPr>
        <p:txBody>
          <a:bodyPr wrap="none" rtlCol="0">
            <a:spAutoFit/>
          </a:bodyPr>
          <a:lstStyle/>
          <a:p>
            <a:r>
              <a:rPr lang="en-US" sz="2000" dirty="0" smtClean="0"/>
              <a:t>Example: </a:t>
            </a:r>
            <a:r>
              <a:rPr lang="en-US" sz="2000" dirty="0">
                <a:hlinkClick r:id="rId4"/>
              </a:rPr>
              <a:t>Visualizing the stock market structure</a:t>
            </a:r>
            <a:endParaRPr lang="en-US" sz="2000" dirty="0"/>
          </a:p>
          <a:p>
            <a:endParaRPr lang="en-US" sz="2000" dirty="0"/>
          </a:p>
        </p:txBody>
      </p:sp>
    </p:spTree>
    <p:extLst>
      <p:ext uri="{BB962C8B-B14F-4D97-AF65-F5344CB8AC3E}">
        <p14:creationId xmlns:p14="http://schemas.microsoft.com/office/powerpoint/2010/main" val="9960525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Dataset – Training, Validation and Testing</a:t>
            </a:r>
            <a:endParaRPr lang="en-US" dirty="0"/>
          </a:p>
        </p:txBody>
      </p:sp>
      <p:sp>
        <p:nvSpPr>
          <p:cNvPr id="7" name="Content Placeholder 1"/>
          <p:cNvSpPr txBox="1">
            <a:spLocks/>
          </p:cNvSpPr>
          <p:nvPr/>
        </p:nvSpPr>
        <p:spPr>
          <a:xfrm>
            <a:off x="307926" y="3933056"/>
            <a:ext cx="8640960" cy="223224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lvl="1" indent="-457200">
              <a:lnSpc>
                <a:spcPct val="150000"/>
              </a:lnSpc>
              <a:buClrTx/>
              <a:buFont typeface="Arial" panose="020B0604020202020204" pitchFamily="34" charset="0"/>
              <a:buChar char="•"/>
            </a:pPr>
            <a:r>
              <a:rPr lang="en-US" sz="1800" b="1" dirty="0" smtClean="0"/>
              <a:t>Training Set</a:t>
            </a:r>
            <a:r>
              <a:rPr lang="en-US" sz="1800" dirty="0" smtClean="0"/>
              <a:t>: </a:t>
            </a:r>
            <a:r>
              <a:rPr lang="en-US" sz="1600" dirty="0"/>
              <a:t>the labelled data </a:t>
            </a:r>
            <a:r>
              <a:rPr lang="en-US" sz="1600" b="1" dirty="0">
                <a:solidFill>
                  <a:srgbClr val="0070C0"/>
                </a:solidFill>
              </a:rPr>
              <a:t>used to train </a:t>
            </a:r>
            <a:r>
              <a:rPr lang="en-US" sz="1600" dirty="0"/>
              <a:t>the underlying </a:t>
            </a:r>
            <a:r>
              <a:rPr lang="en-US" sz="1600" dirty="0" smtClean="0"/>
              <a:t>model</a:t>
            </a:r>
            <a:endParaRPr lang="en-US" sz="1600" dirty="0"/>
          </a:p>
          <a:p>
            <a:pPr marL="857250" lvl="1" indent="-457200">
              <a:lnSpc>
                <a:spcPct val="150000"/>
              </a:lnSpc>
              <a:buFont typeface="Arial" panose="020B0604020202020204" pitchFamily="34" charset="0"/>
              <a:buChar char="•"/>
            </a:pPr>
            <a:r>
              <a:rPr lang="en-US" sz="1600" b="1" dirty="0" smtClean="0"/>
              <a:t>Validation Set</a:t>
            </a:r>
            <a:r>
              <a:rPr lang="en-US" sz="1600" dirty="0" smtClean="0"/>
              <a:t>: set aside examples to </a:t>
            </a:r>
            <a:r>
              <a:rPr lang="en-US" sz="1600" b="1" dirty="0">
                <a:solidFill>
                  <a:srgbClr val="0070C0"/>
                </a:solidFill>
              </a:rPr>
              <a:t>tune the hyper-parameters</a:t>
            </a:r>
            <a:endParaRPr lang="en-US" sz="1600" dirty="0"/>
          </a:p>
          <a:p>
            <a:pPr marL="457200" indent="-457200">
              <a:lnSpc>
                <a:spcPct val="150000"/>
              </a:lnSpc>
              <a:buFont typeface="Arial" panose="020B0604020202020204" pitchFamily="34" charset="0"/>
              <a:buChar char="•"/>
            </a:pPr>
            <a:r>
              <a:rPr lang="en-US" sz="1800" b="1" dirty="0" smtClean="0"/>
              <a:t>Test Set</a:t>
            </a:r>
            <a:r>
              <a:rPr lang="en-US" sz="1800" dirty="0" smtClean="0"/>
              <a:t>: </a:t>
            </a:r>
            <a:r>
              <a:rPr lang="en-US" sz="1600" dirty="0"/>
              <a:t>the data set </a:t>
            </a:r>
            <a:r>
              <a:rPr lang="en-US" sz="1600" b="1" dirty="0">
                <a:solidFill>
                  <a:srgbClr val="0070C0"/>
                </a:solidFill>
              </a:rPr>
              <a:t>not seen </a:t>
            </a:r>
            <a:r>
              <a:rPr lang="en-US" sz="1600" dirty="0"/>
              <a:t>by the model </a:t>
            </a:r>
            <a:r>
              <a:rPr lang="en-US" sz="1600" dirty="0" smtClean="0"/>
              <a:t>training and </a:t>
            </a:r>
            <a:r>
              <a:rPr lang="en-US" sz="1600" dirty="0"/>
              <a:t>used only to assess the performance of a fully-trained </a:t>
            </a:r>
            <a:r>
              <a:rPr lang="en-US" sz="1600" dirty="0" smtClean="0"/>
              <a:t>model</a:t>
            </a:r>
            <a:endParaRPr lang="en-US" sz="1600" dirty="0"/>
          </a:p>
          <a:p>
            <a:pPr marL="457200" indent="-457200">
              <a:buFont typeface="Arial" panose="020B0604020202020204" pitchFamily="34" charset="0"/>
              <a:buChar char="•"/>
            </a:pPr>
            <a:endParaRPr lang="en-US" sz="1800" dirty="0" smtClean="0"/>
          </a:p>
          <a:p>
            <a:pPr marL="457200" indent="-457200">
              <a:buFont typeface="Arial" panose="020B0604020202020204" pitchFamily="34" charset="0"/>
              <a:buChar char="•"/>
            </a:pPr>
            <a:endParaRPr lang="en-US" sz="1800" dirty="0" smtClean="0"/>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34" name="Picture 10" descr="「test validation test」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1333"/>
          <a:stretch/>
        </p:blipFill>
        <p:spPr bwMode="auto">
          <a:xfrm>
            <a:off x="2123728" y="2348880"/>
            <a:ext cx="4727948" cy="984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05412" y="1830015"/>
            <a:ext cx="1654620" cy="461665"/>
          </a:xfrm>
          <a:prstGeom prst="rect">
            <a:avLst/>
          </a:prstGeom>
          <a:noFill/>
        </p:spPr>
        <p:txBody>
          <a:bodyPr wrap="none" rtlCol="0">
            <a:spAutoFit/>
          </a:bodyPr>
          <a:lstStyle/>
          <a:p>
            <a:r>
              <a:rPr lang="en-US" b="1" dirty="0"/>
              <a:t>In-Sample</a:t>
            </a:r>
            <a:endParaRPr lang="en-US" dirty="0"/>
          </a:p>
        </p:txBody>
      </p:sp>
    </p:spTree>
    <p:extLst>
      <p:ext uri="{BB962C8B-B14F-4D97-AF65-F5344CB8AC3E}">
        <p14:creationId xmlns:p14="http://schemas.microsoft.com/office/powerpoint/2010/main" val="10224128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Dataset – Training, Validation and Testing</a:t>
            </a:r>
          </a:p>
        </p:txBody>
      </p:sp>
      <p:sp>
        <p:nvSpPr>
          <p:cNvPr id="7" name="Content Placeholder 1"/>
          <p:cNvSpPr txBox="1">
            <a:spLocks/>
          </p:cNvSpPr>
          <p:nvPr/>
        </p:nvSpPr>
        <p:spPr>
          <a:xfrm>
            <a:off x="431540" y="1700808"/>
            <a:ext cx="766885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00050" lvl="1" indent="0">
              <a:buNone/>
            </a:pPr>
            <a:r>
              <a:rPr lang="en-US" sz="2400" b="1" u="sng" dirty="0" smtClean="0"/>
              <a:t>Validation Set</a:t>
            </a:r>
          </a:p>
          <a:p>
            <a:pPr marL="1257300" lvl="2" indent="-457200">
              <a:buFont typeface="Arial" panose="020B0604020202020204" pitchFamily="34" charset="0"/>
              <a:buChar char="•"/>
            </a:pPr>
            <a:endParaRPr lang="en-US" sz="1400" b="1" dirty="0" smtClean="0"/>
          </a:p>
          <a:p>
            <a:pPr marL="457200" indent="-457200">
              <a:buFont typeface="Arial" panose="020B0604020202020204" pitchFamily="34" charset="0"/>
              <a:buChar char="•"/>
            </a:pPr>
            <a:endParaRPr lang="en-US" sz="1800" dirty="0" smtClean="0"/>
          </a:p>
          <a:p>
            <a:pPr marL="857250" lvl="1" indent="-457200">
              <a:buFont typeface="Arial" panose="020B0604020202020204" pitchFamily="34" charset="0"/>
              <a:buChar char="•"/>
            </a:pPr>
            <a:endParaRPr lang="en-US" sz="1600" dirty="0" smtClean="0"/>
          </a:p>
          <a:p>
            <a:pPr marL="457200" indent="-457200">
              <a:buFont typeface="Arial" panose="020B0604020202020204" pitchFamily="34" charset="0"/>
              <a:buChar char="•"/>
            </a:pPr>
            <a:endParaRPr lang="en-US" sz="1800" dirty="0" smtClean="0"/>
          </a:p>
        </p:txBody>
      </p:sp>
      <p:pic>
        <p:nvPicPr>
          <p:cNvPr id="1026" name="Picture 2" descr="https://scikit-learn.org/stable/_images/grid_search_cross_valida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8577" t="28803" r="29138" b="9182"/>
          <a:stretch/>
        </p:blipFill>
        <p:spPr bwMode="auto">
          <a:xfrm>
            <a:off x="4644008" y="2204864"/>
            <a:ext cx="3307631" cy="2281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ld out validation」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68559" r="45982" b="5170"/>
          <a:stretch/>
        </p:blipFill>
        <p:spPr bwMode="auto">
          <a:xfrm>
            <a:off x="899592" y="2852936"/>
            <a:ext cx="3024337" cy="474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9592" y="3645024"/>
            <a:ext cx="3096344" cy="1323439"/>
          </a:xfrm>
          <a:prstGeom prst="rect">
            <a:avLst/>
          </a:prstGeom>
          <a:noFill/>
        </p:spPr>
        <p:txBody>
          <a:bodyPr wrap="square" rtlCol="0">
            <a:spAutoFit/>
          </a:bodyPr>
          <a:lstStyle/>
          <a:p>
            <a:pPr marL="0" lvl="2"/>
            <a:r>
              <a:rPr lang="en-US" sz="1400" b="1" dirty="0"/>
              <a:t>Holdout Validation</a:t>
            </a:r>
            <a:r>
              <a:rPr lang="en-US" sz="1400" dirty="0"/>
              <a:t>: </a:t>
            </a:r>
            <a:r>
              <a:rPr lang="en-US" sz="1400" b="1" dirty="0">
                <a:solidFill>
                  <a:srgbClr val="0070C0"/>
                </a:solidFill>
              </a:rPr>
              <a:t>reserve certain % of the training data as validation set</a:t>
            </a:r>
            <a:r>
              <a:rPr lang="en-US" sz="1400" dirty="0"/>
              <a:t>. Recommend for </a:t>
            </a:r>
            <a:r>
              <a:rPr lang="en-US" sz="1400" b="1" dirty="0">
                <a:solidFill>
                  <a:srgbClr val="0070C0"/>
                </a:solidFill>
              </a:rPr>
              <a:t>large data sets</a:t>
            </a:r>
            <a:r>
              <a:rPr lang="en-US" sz="1400" dirty="0"/>
              <a:t>.</a:t>
            </a:r>
          </a:p>
          <a:p>
            <a:endParaRPr lang="en-US" dirty="0"/>
          </a:p>
        </p:txBody>
      </p:sp>
      <p:sp>
        <p:nvSpPr>
          <p:cNvPr id="4" name="TextBox 3"/>
          <p:cNvSpPr txBox="1"/>
          <p:nvPr/>
        </p:nvSpPr>
        <p:spPr>
          <a:xfrm>
            <a:off x="4644008" y="4653136"/>
            <a:ext cx="3744416" cy="1754326"/>
          </a:xfrm>
          <a:prstGeom prst="rect">
            <a:avLst/>
          </a:prstGeom>
          <a:noFill/>
        </p:spPr>
        <p:txBody>
          <a:bodyPr wrap="square" rtlCol="0">
            <a:spAutoFit/>
          </a:bodyPr>
          <a:lstStyle/>
          <a:p>
            <a:pPr marL="0" lvl="2"/>
            <a:r>
              <a:rPr lang="en-US" sz="1400" b="1" dirty="0"/>
              <a:t>Cross Validation</a:t>
            </a:r>
            <a:r>
              <a:rPr lang="en-US" sz="1400" dirty="0"/>
              <a:t>: </a:t>
            </a:r>
            <a:r>
              <a:rPr lang="en-US" sz="1400" b="1" dirty="0">
                <a:solidFill>
                  <a:srgbClr val="0070C0"/>
                </a:solidFill>
              </a:rPr>
              <a:t>partition the data set to n-fold</a:t>
            </a:r>
            <a:r>
              <a:rPr lang="en-US" sz="1400" dirty="0"/>
              <a:t>. </a:t>
            </a:r>
            <a:r>
              <a:rPr lang="en-US" sz="1400" dirty="0" smtClean="0"/>
              <a:t>Trains </a:t>
            </a:r>
            <a:r>
              <a:rPr lang="en-US" sz="1400" dirty="0"/>
              <a:t>a model using the </a:t>
            </a:r>
            <a:r>
              <a:rPr lang="en-US" sz="1400" b="1" dirty="0">
                <a:solidFill>
                  <a:srgbClr val="0070C0"/>
                </a:solidFill>
              </a:rPr>
              <a:t>out-of-fold observations</a:t>
            </a:r>
            <a:r>
              <a:rPr lang="en-US" sz="1400" dirty="0"/>
              <a:t>. Assesses model performance using </a:t>
            </a:r>
            <a:r>
              <a:rPr lang="en-US" sz="1400" b="1" dirty="0">
                <a:solidFill>
                  <a:srgbClr val="0070C0"/>
                </a:solidFill>
              </a:rPr>
              <a:t>in-fold data </a:t>
            </a:r>
            <a:r>
              <a:rPr lang="en-US" sz="1400" dirty="0"/>
              <a:t>and calculates the average test </a:t>
            </a:r>
            <a:r>
              <a:rPr lang="en-US" sz="1400" dirty="0" smtClean="0"/>
              <a:t>error. </a:t>
            </a:r>
            <a:r>
              <a:rPr lang="en-US" sz="1400" dirty="0"/>
              <a:t>Recommend for</a:t>
            </a:r>
            <a:r>
              <a:rPr lang="en-US" sz="1400" b="1" dirty="0">
                <a:solidFill>
                  <a:srgbClr val="0070C0"/>
                </a:solidFill>
              </a:rPr>
              <a:t> small data sets</a:t>
            </a:r>
            <a:r>
              <a:rPr lang="en-US" sz="1400" dirty="0"/>
              <a:t>.</a:t>
            </a:r>
          </a:p>
          <a:p>
            <a:endParaRPr lang="en-US" dirty="0"/>
          </a:p>
        </p:txBody>
      </p:sp>
    </p:spTree>
    <p:extLst>
      <p:ext uri="{BB962C8B-B14F-4D97-AF65-F5344CB8AC3E}">
        <p14:creationId xmlns:p14="http://schemas.microsoft.com/office/powerpoint/2010/main" val="10383084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Performance - </a:t>
            </a:r>
            <a:r>
              <a:rPr lang="en-US" dirty="0"/>
              <a:t>Confusion </a:t>
            </a:r>
            <a:r>
              <a:rPr lang="en-US" dirty="0" smtClean="0"/>
              <a:t>Matrix</a:t>
            </a:r>
            <a:endParaRPr lang="en-US" dirty="0"/>
          </a:p>
        </p:txBody>
      </p:sp>
      <p:sp>
        <p:nvSpPr>
          <p:cNvPr id="7" name="Content Placeholder 1"/>
          <p:cNvSpPr txBox="1">
            <a:spLocks/>
          </p:cNvSpPr>
          <p:nvPr/>
        </p:nvSpPr>
        <p:spPr>
          <a:xfrm>
            <a:off x="395536" y="1700808"/>
            <a:ext cx="446449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False Positive</a:t>
            </a:r>
            <a:r>
              <a:rPr lang="en-US" sz="1800" dirty="0" smtClean="0"/>
              <a:t>: indicates </a:t>
            </a:r>
            <a:r>
              <a:rPr lang="en-US" sz="1800" dirty="0"/>
              <a:t>a given condition exists, when it does not. </a:t>
            </a:r>
            <a:r>
              <a:rPr lang="en-US" sz="1800" b="1" dirty="0" smtClean="0">
                <a:solidFill>
                  <a:srgbClr val="0070C0"/>
                </a:solidFill>
              </a:rPr>
              <a:t>Type </a:t>
            </a:r>
            <a:r>
              <a:rPr lang="en-US" sz="1800" b="1" dirty="0">
                <a:solidFill>
                  <a:srgbClr val="0070C0"/>
                </a:solidFill>
              </a:rPr>
              <a:t>I error</a:t>
            </a:r>
            <a:r>
              <a:rPr lang="en-US" sz="1800" dirty="0"/>
              <a:t> where the test is checking a single condition, and </a:t>
            </a:r>
            <a:r>
              <a:rPr lang="en-US" sz="1800" b="1" dirty="0">
                <a:solidFill>
                  <a:srgbClr val="0070C0"/>
                </a:solidFill>
              </a:rPr>
              <a:t>wrongly gives an affirmative (positive) decision</a:t>
            </a:r>
            <a:r>
              <a:rPr lang="en-US" sz="1800" dirty="0" smtClean="0"/>
              <a:t>.</a:t>
            </a:r>
          </a:p>
          <a:p>
            <a:endParaRPr lang="en-US" sz="1800" dirty="0"/>
          </a:p>
          <a:p>
            <a:r>
              <a:rPr lang="en-US" sz="1800" b="1" dirty="0" smtClean="0"/>
              <a:t>False Negative</a:t>
            </a:r>
            <a:r>
              <a:rPr lang="en-US" sz="1800" dirty="0" smtClean="0"/>
              <a:t>: that </a:t>
            </a:r>
            <a:r>
              <a:rPr lang="en-US" sz="1800" dirty="0"/>
              <a:t>indicates that a condition does not hold, while in fact it does. </a:t>
            </a:r>
            <a:r>
              <a:rPr lang="en-US" sz="1800" b="1" dirty="0" smtClean="0">
                <a:solidFill>
                  <a:srgbClr val="0070C0"/>
                </a:solidFill>
              </a:rPr>
              <a:t>Type </a:t>
            </a:r>
            <a:r>
              <a:rPr lang="en-US" sz="1800" b="1" dirty="0">
                <a:solidFill>
                  <a:srgbClr val="0070C0"/>
                </a:solidFill>
              </a:rPr>
              <a:t>II error </a:t>
            </a:r>
            <a:r>
              <a:rPr lang="en-US" sz="1800" dirty="0"/>
              <a:t>occurring in a test where a single condition is checked for and the result of the test is </a:t>
            </a:r>
            <a:r>
              <a:rPr lang="en-US" sz="1800" b="1" dirty="0">
                <a:solidFill>
                  <a:srgbClr val="0070C0"/>
                </a:solidFill>
              </a:rPr>
              <a:t>erroneously that the condition is </a:t>
            </a:r>
            <a:r>
              <a:rPr lang="en-US" sz="1800" b="1" dirty="0" smtClean="0">
                <a:solidFill>
                  <a:srgbClr val="0070C0"/>
                </a:solidFill>
              </a:rPr>
              <a:t>absent</a:t>
            </a:r>
            <a:r>
              <a:rPr lang="en-US" sz="1800" dirty="0" smtClean="0"/>
              <a:t>.</a:t>
            </a:r>
          </a:p>
          <a:p>
            <a:endParaRPr lang="en-US" sz="1800" dirty="0" smtClean="0"/>
          </a:p>
          <a:p>
            <a:endParaRPr lang="en-US" sz="1800" dirty="0"/>
          </a:p>
        </p:txBody>
      </p:sp>
      <p:pic>
        <p:nvPicPr>
          <p:cNvPr id="4" name="Picture 3" descr="Classification Learner - Confusion Matrix"/>
          <p:cNvPicPr>
            <a:picLocks noChangeAspect="1"/>
          </p:cNvPicPr>
          <p:nvPr/>
        </p:nvPicPr>
        <p:blipFill rotWithShape="1">
          <a:blip r:embed="rId2">
            <a:extLst>
              <a:ext uri="{28A0092B-C50C-407E-A947-70E740481C1C}">
                <a14:useLocalDpi xmlns:a14="http://schemas.microsoft.com/office/drawing/2010/main" val="0"/>
              </a:ext>
            </a:extLst>
          </a:blip>
          <a:srcRect l="37812" t="20402" r="29271" b="4151"/>
          <a:stretch/>
        </p:blipFill>
        <p:spPr>
          <a:xfrm>
            <a:off x="5003998" y="1643311"/>
            <a:ext cx="3744416" cy="4621271"/>
          </a:xfrm>
          <a:prstGeom prst="rect">
            <a:avLst/>
          </a:prstGeom>
        </p:spPr>
      </p:pic>
    </p:spTree>
    <p:extLst>
      <p:ext uri="{BB962C8B-B14F-4D97-AF65-F5344CB8AC3E}">
        <p14:creationId xmlns:p14="http://schemas.microsoft.com/office/powerpoint/2010/main" val="48071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49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normAutofit/>
          </a:bodyPr>
          <a:lstStyle/>
          <a:p>
            <a:pPr marL="457200" indent="-457200"/>
            <a:r>
              <a:rPr lang="en-US" dirty="0" smtClean="0"/>
              <a:t>Performance – Type I &amp; II Errors</a:t>
            </a:r>
            <a:endParaRPr lang="en-US" dirty="0"/>
          </a:p>
        </p:txBody>
      </p:sp>
      <p:pic>
        <p:nvPicPr>
          <p:cNvPr id="2050" name="Picture 2" descr="http://mgto.org/wp-content/uploads/img_589efe1db87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5479554" cy="43441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12160" y="2492896"/>
            <a:ext cx="2592288" cy="2431435"/>
          </a:xfrm>
          <a:prstGeom prst="rect">
            <a:avLst/>
          </a:prstGeom>
          <a:noFill/>
        </p:spPr>
        <p:txBody>
          <a:bodyPr wrap="square" rtlCol="0">
            <a:spAutoFit/>
          </a:bodyPr>
          <a:lstStyle/>
          <a:p>
            <a:r>
              <a:rPr lang="en-US" u="sng" dirty="0" smtClean="0"/>
              <a:t>Discussion</a:t>
            </a:r>
          </a:p>
          <a:p>
            <a:r>
              <a:rPr lang="en-US" sz="2000" dirty="0" smtClean="0"/>
              <a:t>Production Support </a:t>
            </a:r>
          </a:p>
          <a:p>
            <a:r>
              <a:rPr lang="en-US" sz="2000" dirty="0" smtClean="0"/>
              <a:t>Vs</a:t>
            </a:r>
          </a:p>
          <a:p>
            <a:r>
              <a:rPr lang="en-US" sz="2000" dirty="0" smtClean="0"/>
              <a:t>Email Spam</a:t>
            </a:r>
          </a:p>
          <a:p>
            <a:endParaRPr lang="en-US" sz="2000" dirty="0"/>
          </a:p>
          <a:p>
            <a:r>
              <a:rPr lang="en-US" dirty="0" smtClean="0">
                <a:solidFill>
                  <a:srgbClr val="0070C0"/>
                </a:solidFill>
              </a:rPr>
              <a:t>How about Legal and Law?</a:t>
            </a:r>
            <a:endParaRPr lang="en-US" dirty="0">
              <a:solidFill>
                <a:srgbClr val="0070C0"/>
              </a:solidFill>
            </a:endParaRPr>
          </a:p>
        </p:txBody>
      </p:sp>
    </p:spTree>
    <p:extLst>
      <p:ext uri="{BB962C8B-B14F-4D97-AF65-F5344CB8AC3E}">
        <p14:creationId xmlns:p14="http://schemas.microsoft.com/office/powerpoint/2010/main" val="41921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t>
            </a:r>
            <a:r>
              <a:rPr lang="en-US" dirty="0"/>
              <a:t>First AI Boom </a:t>
            </a:r>
          </a:p>
        </p:txBody>
      </p:sp>
      <p:pic>
        <p:nvPicPr>
          <p:cNvPr id="2050" name="Picture 2" descr="T:\gDrive\HKUSpace\Executive Certificate in Big Data, A.I. and Investing\boardGames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2856"/>
            <a:ext cx="7202944" cy="3366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9" y="5642664"/>
            <a:ext cx="7056784" cy="738664"/>
          </a:xfrm>
          <a:prstGeom prst="rect">
            <a:avLst/>
          </a:prstGeom>
          <a:noFill/>
        </p:spPr>
        <p:txBody>
          <a:bodyPr wrap="square" rtlCol="0">
            <a:spAutoFit/>
          </a:bodyPr>
          <a:lstStyle/>
          <a:p>
            <a:r>
              <a:rPr lang="en-US" sz="1400" b="1" dirty="0"/>
              <a:t>Key Points</a:t>
            </a:r>
            <a:r>
              <a:rPr lang="en-US" sz="1400" dirty="0"/>
              <a:t>: </a:t>
            </a:r>
            <a:r>
              <a:rPr lang="en-US" sz="1400" b="1" dirty="0">
                <a:solidFill>
                  <a:srgbClr val="0070C0"/>
                </a:solidFill>
              </a:rPr>
              <a:t>State-Space</a:t>
            </a:r>
            <a:r>
              <a:rPr lang="en-US" sz="1400" dirty="0"/>
              <a:t> (Complete Information and deterministic), </a:t>
            </a:r>
            <a:r>
              <a:rPr lang="en-US" sz="1400" b="1" dirty="0">
                <a:solidFill>
                  <a:srgbClr val="0070C0"/>
                </a:solidFill>
              </a:rPr>
              <a:t>Search Tree </a:t>
            </a:r>
            <a:r>
              <a:rPr lang="en-US" sz="1400" dirty="0"/>
              <a:t>(Brute-force, Heuristic, Adversarial), </a:t>
            </a:r>
            <a:r>
              <a:rPr lang="en-US" sz="1400" b="1" dirty="0">
                <a:solidFill>
                  <a:srgbClr val="0070C0"/>
                </a:solidFill>
              </a:rPr>
              <a:t>Goal</a:t>
            </a:r>
            <a:r>
              <a:rPr lang="en-US" sz="1400" dirty="0"/>
              <a:t> (Score, Weighting)</a:t>
            </a:r>
          </a:p>
          <a:p>
            <a:endParaRPr lang="en-US" sz="1400" dirty="0"/>
          </a:p>
        </p:txBody>
      </p:sp>
    </p:spTree>
    <p:extLst>
      <p:ext uri="{BB962C8B-B14F-4D97-AF65-F5344CB8AC3E}">
        <p14:creationId xmlns:p14="http://schemas.microsoft.com/office/powerpoint/2010/main" val="19971863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ROC </a:t>
            </a:r>
            <a:r>
              <a:rPr lang="en-US" dirty="0" smtClean="0"/>
              <a:t>curve</a:t>
            </a:r>
            <a:endParaRPr lang="en-US" dirty="0"/>
          </a:p>
        </p:txBody>
      </p:sp>
      <p:sp>
        <p:nvSpPr>
          <p:cNvPr id="7" name="Content Placeholder 1"/>
          <p:cNvSpPr txBox="1">
            <a:spLocks/>
          </p:cNvSpPr>
          <p:nvPr/>
        </p:nvSpPr>
        <p:spPr>
          <a:xfrm>
            <a:off x="395536" y="1700808"/>
            <a:ext cx="3960440" cy="396044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Receiver Operating Characteristic (ROC) curve: </a:t>
            </a:r>
            <a:r>
              <a:rPr lang="en-US" sz="1800" dirty="0" smtClean="0"/>
              <a:t>plots </a:t>
            </a:r>
            <a:r>
              <a:rPr lang="en-US" sz="1800" dirty="0"/>
              <a:t>the </a:t>
            </a:r>
            <a:r>
              <a:rPr lang="en-US" sz="1800" b="1" dirty="0">
                <a:solidFill>
                  <a:srgbClr val="0070C0"/>
                </a:solidFill>
              </a:rPr>
              <a:t>true positive rate </a:t>
            </a:r>
            <a:r>
              <a:rPr lang="en-US" sz="1800" b="1" dirty="0" smtClean="0">
                <a:solidFill>
                  <a:srgbClr val="0070C0"/>
                </a:solidFill>
              </a:rPr>
              <a:t>against </a:t>
            </a:r>
            <a:r>
              <a:rPr lang="en-US" sz="1800" b="1" dirty="0">
                <a:solidFill>
                  <a:srgbClr val="0070C0"/>
                </a:solidFill>
              </a:rPr>
              <a:t>the false positive rate</a:t>
            </a:r>
            <a:r>
              <a:rPr lang="en-US" sz="1800" dirty="0"/>
              <a:t> </a:t>
            </a:r>
            <a:r>
              <a:rPr lang="en-US" sz="1800" dirty="0" smtClean="0"/>
              <a:t>at </a:t>
            </a:r>
            <a:r>
              <a:rPr lang="en-US" sz="1800" dirty="0"/>
              <a:t>various threshold settings. The true-positive rate is also known as sensitivity, recall or probability of </a:t>
            </a:r>
            <a:r>
              <a:rPr lang="en-US" sz="1800" dirty="0" smtClean="0"/>
              <a:t>detection </a:t>
            </a:r>
            <a:r>
              <a:rPr lang="en-US" sz="1800" dirty="0"/>
              <a:t>in machine learning. The false-positive rate is also known as the fall-out or probability of false </a:t>
            </a:r>
            <a:r>
              <a:rPr lang="en-US" sz="1800" dirty="0" smtClean="0"/>
              <a:t>alarm </a:t>
            </a:r>
            <a:r>
              <a:rPr lang="en-US" sz="1800" dirty="0"/>
              <a:t>and can be calculated as (1 − specificity). The ROC curve is thus the </a:t>
            </a:r>
            <a:r>
              <a:rPr lang="en-US" sz="1800" b="1" dirty="0">
                <a:solidFill>
                  <a:srgbClr val="0070C0"/>
                </a:solidFill>
              </a:rPr>
              <a:t>sensitivity as a function of fall-out</a:t>
            </a:r>
            <a:r>
              <a:rPr lang="en-US" sz="1800" dirty="0"/>
              <a:t>. </a:t>
            </a:r>
          </a:p>
        </p:txBody>
      </p:sp>
      <p:pic>
        <p:nvPicPr>
          <p:cNvPr id="9218" name="Picture 2" descr="https://upload.wikimedia.org/wikipedia/commons/6/6b/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556792"/>
            <a:ext cx="4762500"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9752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Accuracy</a:t>
            </a:r>
          </a:p>
        </p:txBody>
      </p:sp>
      <p:sp>
        <p:nvSpPr>
          <p:cNvPr id="7" name="Content Placeholder 1"/>
          <p:cNvSpPr txBox="1">
            <a:spLocks/>
          </p:cNvSpPr>
          <p:nvPr/>
        </p:nvSpPr>
        <p:spPr>
          <a:xfrm>
            <a:off x="395535" y="1700808"/>
            <a:ext cx="7920881" cy="16561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a:t>Accuracy vs </a:t>
            </a:r>
            <a:r>
              <a:rPr lang="en-US" sz="1800" b="1" dirty="0" smtClean="0"/>
              <a:t>Specificity</a:t>
            </a:r>
          </a:p>
          <a:p>
            <a:pPr marL="0" indent="0"/>
            <a:r>
              <a:rPr lang="en-US" sz="1800" dirty="0" smtClean="0"/>
              <a:t>Example: Credit Card Fraud </a:t>
            </a:r>
            <a:r>
              <a:rPr lang="en-US" sz="1800" dirty="0"/>
              <a:t>detection </a:t>
            </a:r>
            <a:r>
              <a:rPr lang="en-US" sz="1800" dirty="0" smtClean="0"/>
              <a:t>system (fraud is an anomaly event that happen only 1% in the dataset). If the system is able to predict Fraud or “No Fraud” in 99% accuracy, do you think it is good enough?</a:t>
            </a:r>
            <a:endParaRPr lang="en-US" sz="1800" dirty="0"/>
          </a:p>
        </p:txBody>
      </p:sp>
      <p:sp>
        <p:nvSpPr>
          <p:cNvPr id="6" name="AutoShape 2" descr="「fraud detection」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089564"/>
            <a:ext cx="3692193" cy="206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0375" y="5661248"/>
            <a:ext cx="7856042" cy="584775"/>
          </a:xfrm>
          <a:prstGeom prst="rect">
            <a:avLst/>
          </a:prstGeom>
          <a:noFill/>
        </p:spPr>
        <p:txBody>
          <a:bodyPr wrap="square" rtlCol="0">
            <a:spAutoFit/>
          </a:bodyPr>
          <a:lstStyle/>
          <a:p>
            <a:r>
              <a:rPr lang="en-US" sz="1600" b="1" u="sng" dirty="0" smtClean="0">
                <a:solidFill>
                  <a:srgbClr val="0070C0"/>
                </a:solidFill>
              </a:rPr>
              <a:t>NO</a:t>
            </a:r>
            <a:r>
              <a:rPr lang="en-US" sz="1600" dirty="0" smtClean="0"/>
              <a:t>, a dumb system that always predict “No Fraud” will achieve 99% accuracy. Need to </a:t>
            </a:r>
            <a:r>
              <a:rPr lang="en-US" sz="1600" dirty="0"/>
              <a:t>look </a:t>
            </a:r>
            <a:r>
              <a:rPr lang="en-US" sz="1600" b="1" dirty="0">
                <a:solidFill>
                  <a:srgbClr val="0070C0"/>
                </a:solidFill>
              </a:rPr>
              <a:t>specifically</a:t>
            </a:r>
            <a:r>
              <a:rPr lang="en-US" sz="1600" dirty="0">
                <a:solidFill>
                  <a:srgbClr val="0070C0"/>
                </a:solidFill>
              </a:rPr>
              <a:t> </a:t>
            </a:r>
            <a:r>
              <a:rPr lang="en-US" sz="1600" dirty="0"/>
              <a:t>at </a:t>
            </a:r>
            <a:r>
              <a:rPr lang="en-US" sz="1600" dirty="0" smtClean="0"/>
              <a:t>the accuracy of the “No Fraud” </a:t>
            </a:r>
            <a:r>
              <a:rPr lang="en-US" sz="1600" dirty="0"/>
              <a:t>cases </a:t>
            </a:r>
            <a:r>
              <a:rPr lang="en-US" sz="1600" dirty="0" smtClean="0"/>
              <a:t>(</a:t>
            </a:r>
            <a:r>
              <a:rPr lang="en-US" sz="1600" b="1" dirty="0" smtClean="0">
                <a:solidFill>
                  <a:srgbClr val="0070C0"/>
                </a:solidFill>
              </a:rPr>
              <a:t>specificity</a:t>
            </a:r>
            <a:r>
              <a:rPr lang="en-US" sz="1600" dirty="0" smtClean="0"/>
              <a:t>).</a:t>
            </a:r>
            <a:endParaRPr lang="en-US" sz="1600" dirty="0"/>
          </a:p>
        </p:txBody>
      </p:sp>
    </p:spTree>
    <p:extLst>
      <p:ext uri="{BB962C8B-B14F-4D97-AF65-F5344CB8AC3E}">
        <p14:creationId xmlns:p14="http://schemas.microsoft.com/office/powerpoint/2010/main" val="36699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Performance - Accuracy</a:t>
            </a:r>
          </a:p>
        </p:txBody>
      </p:sp>
      <p:sp>
        <p:nvSpPr>
          <p:cNvPr id="7" name="Content Placeholder 1"/>
          <p:cNvSpPr txBox="1">
            <a:spLocks/>
          </p:cNvSpPr>
          <p:nvPr/>
        </p:nvSpPr>
        <p:spPr>
          <a:xfrm>
            <a:off x="395536" y="1700808"/>
            <a:ext cx="7776864" cy="360040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How much accuracy/specificity is enough</a:t>
            </a:r>
            <a:r>
              <a:rPr lang="en-US" sz="1800" dirty="0" smtClean="0"/>
              <a:t>: 70%, 80%, 90%, 99% ??</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76" y="2564904"/>
            <a:ext cx="3705792" cy="20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24"/>
          <p:cNvPicPr>
            <a:picLocks noChangeAspect="1"/>
          </p:cNvPicPr>
          <p:nvPr/>
        </p:nvPicPr>
        <p:blipFill>
          <a:blip r:embed="rId3"/>
          <a:stretch>
            <a:fillRect/>
          </a:stretch>
        </p:blipFill>
        <p:spPr>
          <a:xfrm>
            <a:off x="4702073" y="2587212"/>
            <a:ext cx="3470327" cy="1993916"/>
          </a:xfrm>
          <a:prstGeom prst="rect">
            <a:avLst/>
          </a:prstGeom>
        </p:spPr>
      </p:pic>
      <p:sp>
        <p:nvSpPr>
          <p:cNvPr id="4" name="TextBox 3"/>
          <p:cNvSpPr txBox="1"/>
          <p:nvPr/>
        </p:nvSpPr>
        <p:spPr>
          <a:xfrm>
            <a:off x="755576" y="5229200"/>
            <a:ext cx="7272807" cy="1077218"/>
          </a:xfrm>
          <a:prstGeom prst="rect">
            <a:avLst/>
          </a:prstGeom>
          <a:noFill/>
        </p:spPr>
        <p:txBody>
          <a:bodyPr wrap="square" rtlCol="0">
            <a:spAutoFit/>
          </a:bodyPr>
          <a:lstStyle/>
          <a:p>
            <a:r>
              <a:rPr lang="en-US" sz="1600" dirty="0" smtClean="0"/>
              <a:t>It </a:t>
            </a:r>
            <a:r>
              <a:rPr lang="en-US" sz="1600" b="1" dirty="0" smtClean="0">
                <a:solidFill>
                  <a:srgbClr val="0070C0"/>
                </a:solidFill>
              </a:rPr>
              <a:t>depends</a:t>
            </a:r>
            <a:r>
              <a:rPr lang="en-US" sz="1600" dirty="0" smtClean="0">
                <a:solidFill>
                  <a:srgbClr val="0070C0"/>
                </a:solidFill>
              </a:rPr>
              <a:t> </a:t>
            </a:r>
            <a:r>
              <a:rPr lang="en-US" sz="1600" dirty="0" smtClean="0"/>
              <a:t>on the applications. Self driving cars require much higher accuracy than the product recommendation system. </a:t>
            </a:r>
          </a:p>
          <a:p>
            <a:endParaRPr lang="en-US" sz="1600" dirty="0" smtClean="0"/>
          </a:p>
          <a:p>
            <a:r>
              <a:rPr lang="en-US" sz="1600" dirty="0" smtClean="0"/>
              <a:t>Trading and investment predictions are generally not very high in accuracy.</a:t>
            </a:r>
            <a:endParaRPr lang="en-US" sz="1600" dirty="0"/>
          </a:p>
        </p:txBody>
      </p:sp>
    </p:spTree>
    <p:extLst>
      <p:ext uri="{BB962C8B-B14F-4D97-AF65-F5344CB8AC3E}">
        <p14:creationId xmlns:p14="http://schemas.microsoft.com/office/powerpoint/2010/main" val="250620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2000" b="1" dirty="0" smtClean="0"/>
              <a:t>Data Preparation</a:t>
            </a:r>
            <a:r>
              <a:rPr lang="en-US" sz="2000" dirty="0" smtClean="0"/>
              <a:t>: determine the </a:t>
            </a:r>
            <a:r>
              <a:rPr lang="en-US" sz="2000" b="1" dirty="0" smtClean="0">
                <a:solidFill>
                  <a:srgbClr val="0070C0"/>
                </a:solidFill>
              </a:rPr>
              <a:t>input</a:t>
            </a:r>
            <a:r>
              <a:rPr lang="en-US" sz="2000" dirty="0" smtClean="0">
                <a:solidFill>
                  <a:srgbClr val="0070C0"/>
                </a:solidFill>
              </a:rPr>
              <a:t> </a:t>
            </a:r>
            <a:r>
              <a:rPr lang="en-US" sz="2000" dirty="0" smtClean="0"/>
              <a:t>for the machine learning</a:t>
            </a:r>
            <a:endParaRPr lang="en-US" sz="1800" dirty="0" smtClean="0"/>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Dataset</a:t>
            </a:r>
            <a:r>
              <a:rPr lang="en-US" sz="1800" dirty="0" smtClean="0"/>
              <a:t>: </a:t>
            </a:r>
            <a:r>
              <a:rPr lang="en-US" sz="1800" b="1" dirty="0" smtClean="0">
                <a:solidFill>
                  <a:srgbClr val="0070C0"/>
                </a:solidFill>
              </a:rPr>
              <a:t>Collect</a:t>
            </a:r>
            <a:r>
              <a:rPr lang="en-US" sz="1800" dirty="0" smtClean="0"/>
              <a:t>, </a:t>
            </a:r>
            <a:r>
              <a:rPr lang="en-US" sz="1800" b="1" dirty="0">
                <a:solidFill>
                  <a:srgbClr val="0070C0"/>
                </a:solidFill>
              </a:rPr>
              <a:t>Clean</a:t>
            </a:r>
            <a:r>
              <a:rPr lang="en-US" sz="1800" dirty="0" smtClean="0"/>
              <a:t> and </a:t>
            </a:r>
            <a:r>
              <a:rPr lang="en-US" sz="1800" b="1" dirty="0">
                <a:solidFill>
                  <a:srgbClr val="0070C0"/>
                </a:solidFill>
              </a:rPr>
              <a:t>Normalize</a:t>
            </a:r>
            <a:r>
              <a:rPr lang="en-US" sz="1800" dirty="0" smtClean="0"/>
              <a:t> (e.g. scale the data into standard measure) the data</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EDA (Exploratory Data Analysis)</a:t>
            </a:r>
            <a:r>
              <a:rPr lang="en-US" sz="1800" dirty="0" smtClean="0"/>
              <a:t>: </a:t>
            </a:r>
            <a:r>
              <a:rPr lang="en-US" sz="1800" b="1" dirty="0">
                <a:solidFill>
                  <a:srgbClr val="0070C0"/>
                </a:solidFill>
              </a:rPr>
              <a:t>Visualize</a:t>
            </a:r>
            <a:r>
              <a:rPr lang="en-US" sz="1800" dirty="0" smtClean="0"/>
              <a:t> (e.g. scatter plot) the data to understand the key properties</a:t>
            </a:r>
          </a:p>
          <a:p>
            <a:pPr marL="914400" lvl="1" indent="-514350">
              <a:buFont typeface="+mj-lt"/>
              <a:buAutoNum type="arabicPeriod"/>
            </a:pPr>
            <a:endParaRPr lang="en-US" sz="1800" dirty="0" smtClean="0"/>
          </a:p>
          <a:p>
            <a:pPr marL="914400" lvl="1" indent="-514350">
              <a:buFont typeface="+mj-lt"/>
              <a:buAutoNum type="arabicPeriod"/>
            </a:pPr>
            <a:r>
              <a:rPr lang="en-US" sz="1800" b="1" dirty="0" smtClean="0"/>
              <a:t>Feature Selections</a:t>
            </a:r>
            <a:r>
              <a:rPr lang="en-US" sz="1800" dirty="0" smtClean="0"/>
              <a:t>: apply </a:t>
            </a:r>
            <a:r>
              <a:rPr lang="en-US" sz="1800" b="1" dirty="0" smtClean="0">
                <a:solidFill>
                  <a:srgbClr val="0070C0"/>
                </a:solidFill>
              </a:rPr>
              <a:t>dimension reduction </a:t>
            </a:r>
            <a:r>
              <a:rPr lang="en-US" sz="1800" dirty="0" smtClean="0"/>
              <a:t>techniques (e.g. Principle Component Analysis or Factor Analysis) to see if the data (i.e. input features) can be reduced while maintain the similar predictive power.</a:t>
            </a:r>
          </a:p>
          <a:p>
            <a:pPr marL="914400" lvl="1" indent="-514350">
              <a:buFont typeface="+mj-lt"/>
              <a:buAutoNum type="arabicPeriod"/>
            </a:pPr>
            <a:endParaRPr lang="en-US" sz="1800" dirty="0"/>
          </a:p>
          <a:p>
            <a:pPr marL="400050" lvl="1" indent="0">
              <a:buNone/>
            </a:pPr>
            <a:r>
              <a:rPr lang="en-US" sz="1600" dirty="0" smtClean="0"/>
              <a:t>(Note: Data collection and feature selection usually required in-depth domain knowledge to pick up the right dataset for training)</a:t>
            </a:r>
            <a:endParaRPr lang="en-US" sz="1600" dirty="0"/>
          </a:p>
        </p:txBody>
      </p:sp>
    </p:spTree>
    <p:extLst>
      <p:ext uri="{BB962C8B-B14F-4D97-AF65-F5344CB8AC3E}">
        <p14:creationId xmlns:p14="http://schemas.microsoft.com/office/powerpoint/2010/main" val="25930433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sp>
        <p:nvSpPr>
          <p:cNvPr id="7" name="Content Placeholder 1"/>
          <p:cNvSpPr txBox="1">
            <a:spLocks/>
          </p:cNvSpPr>
          <p:nvPr/>
        </p:nvSpPr>
        <p:spPr>
          <a:xfrm>
            <a:off x="395536" y="1700808"/>
            <a:ext cx="3024336"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Training and Prediction</a:t>
            </a:r>
            <a:endParaRPr lang="en-US" sz="2000" dirty="0"/>
          </a:p>
          <a:p>
            <a:pPr marL="914400" lvl="1" indent="-514350">
              <a:buFont typeface="+mj-lt"/>
              <a:buAutoNum type="arabicPeriod"/>
            </a:pPr>
            <a:r>
              <a:rPr lang="en-US" sz="1800" dirty="0" smtClean="0"/>
              <a:t>Choose Algorithm</a:t>
            </a:r>
          </a:p>
          <a:p>
            <a:pPr marL="914400" lvl="1" indent="-514350">
              <a:buFont typeface="+mj-lt"/>
              <a:buAutoNum type="arabicPeriod"/>
            </a:pPr>
            <a:r>
              <a:rPr lang="en-US" sz="1800" dirty="0" smtClean="0"/>
              <a:t>Train (Learn) the model from data</a:t>
            </a:r>
          </a:p>
          <a:p>
            <a:pPr marL="914400" lvl="1" indent="-514350">
              <a:buFont typeface="+mj-lt"/>
              <a:buAutoNum type="arabicPeriod"/>
            </a:pPr>
            <a:r>
              <a:rPr lang="en-US" sz="1800" dirty="0" smtClean="0"/>
              <a:t>Tune </a:t>
            </a:r>
            <a:r>
              <a:rPr lang="en-US" sz="1800" b="1" dirty="0" smtClean="0">
                <a:solidFill>
                  <a:srgbClr val="0070C0"/>
                </a:solidFill>
              </a:rPr>
              <a:t>hyper-parameters</a:t>
            </a:r>
            <a:endParaRPr lang="en-US" sz="1800" b="1" dirty="0">
              <a:solidFill>
                <a:srgbClr val="0070C0"/>
              </a:solidFill>
            </a:endParaRPr>
          </a:p>
          <a:p>
            <a:pPr marL="914400" lvl="1" indent="-514350">
              <a:buFont typeface="+mj-lt"/>
              <a:buAutoNum type="arabicPeriod"/>
            </a:pPr>
            <a:r>
              <a:rPr lang="en-US" sz="1800" dirty="0" smtClean="0"/>
              <a:t>Evaluate the accuracy</a:t>
            </a:r>
          </a:p>
          <a:p>
            <a:pPr marL="914400" lvl="1" indent="-514350">
              <a:buFont typeface="+mj-lt"/>
              <a:buAutoNum type="arabicPeriod"/>
            </a:pPr>
            <a:r>
              <a:rPr lang="en-US" sz="1800" dirty="0" smtClean="0"/>
              <a:t>Used the trained model for </a:t>
            </a:r>
            <a:r>
              <a:rPr lang="en-US" sz="1800" b="1" dirty="0" smtClean="0">
                <a:solidFill>
                  <a:srgbClr val="0070C0"/>
                </a:solidFill>
              </a:rPr>
              <a:t>prediction</a:t>
            </a:r>
          </a:p>
        </p:txBody>
      </p:sp>
      <p:pic>
        <p:nvPicPr>
          <p:cNvPr id="6146" name="Picture 2" descr="machine learning 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844824"/>
            <a:ext cx="563415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5651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Machine Learning Workflow</a:t>
            </a:r>
            <a:endParaRPr lang="en-US" dirty="0"/>
          </a:p>
        </p:txBody>
      </p:sp>
      <p:pic>
        <p:nvPicPr>
          <p:cNvPr id="1028" name="Picture 4" descr="edge of tomorrow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8877" r="1985"/>
          <a:stretch/>
        </p:blipFill>
        <p:spPr bwMode="auto">
          <a:xfrm>
            <a:off x="2144985" y="1700808"/>
            <a:ext cx="4610101" cy="2341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Drive\HKUSpace\resource\ml-workfl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861045"/>
            <a:ext cx="6668841" cy="25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9058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Deep Learning</a:t>
            </a:r>
            <a:endParaRPr lang="en-US" dirty="0"/>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2000" dirty="0"/>
          </a:p>
          <a:p>
            <a:r>
              <a:rPr lang="en-US" sz="2000" dirty="0"/>
              <a:t>	</a:t>
            </a:r>
          </a:p>
        </p:txBody>
      </p:sp>
      <p:pic>
        <p:nvPicPr>
          <p:cNvPr id="4" name="Picture 2" descr="ai machine learning deep learning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4348"/>
          <a:stretch/>
        </p:blipFill>
        <p:spPr bwMode="auto">
          <a:xfrm>
            <a:off x="539552" y="1916832"/>
            <a:ext cx="773002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4890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Example</a:t>
            </a:r>
            <a:endParaRPr lang="en-US" dirty="0"/>
          </a:p>
        </p:txBody>
      </p:sp>
      <p:sp>
        <p:nvSpPr>
          <p:cNvPr id="7" name="Content Placeholder 1"/>
          <p:cNvSpPr txBox="1">
            <a:spLocks/>
          </p:cNvSpPr>
          <p:nvPr/>
        </p:nvSpPr>
        <p:spPr>
          <a:xfrm>
            <a:off x="395536" y="1700808"/>
            <a:ext cx="8640960" cy="25922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marL="457200" indent="-457200">
              <a:buFont typeface="Arial" panose="020B0604020202020204" pitchFamily="34" charset="0"/>
              <a:buChar char="•"/>
            </a:pPr>
            <a:r>
              <a:rPr lang="en-US" sz="1800" dirty="0" smtClean="0"/>
              <a:t>Colorize Black &amp; White Photos</a:t>
            </a:r>
          </a:p>
          <a:p>
            <a:pPr lvl="1"/>
            <a:r>
              <a:rPr lang="en-US" sz="1600" dirty="0">
                <a:hlinkClick r:id="rId2"/>
              </a:rPr>
              <a:t>http://demos.algorithmia.com/colorize-photos</a:t>
            </a:r>
            <a:r>
              <a:rPr lang="en-US" sz="1600" dirty="0" smtClean="0">
                <a:hlinkClick r:id="rId2"/>
              </a:rPr>
              <a:t>/</a:t>
            </a:r>
            <a:endParaRPr lang="en-US" sz="1600" dirty="0" smtClean="0"/>
          </a:p>
          <a:p>
            <a:pPr lvl="1"/>
            <a:endParaRPr lang="en-US" sz="1600" dirty="0" smtClean="0"/>
          </a:p>
          <a:p>
            <a:pPr lvl="1"/>
            <a:r>
              <a:rPr lang="en-US" sz="1600" dirty="0">
                <a:hlinkClick r:id="rId3"/>
              </a:rPr>
              <a:t>http://richzhang.github.io/colorization</a:t>
            </a:r>
            <a:r>
              <a:rPr lang="en-US" sz="1600" dirty="0" smtClean="0">
                <a:hlinkClick r:id="rId3"/>
              </a:rPr>
              <a:t>/</a:t>
            </a:r>
            <a:endParaRPr lang="en-US" sz="1600" dirty="0" smtClean="0"/>
          </a:p>
          <a:p>
            <a:endParaRPr lang="en-US" sz="1800" dirty="0" smtClean="0"/>
          </a:p>
          <a:p>
            <a:pPr>
              <a:buFont typeface="Arial" panose="020B0604020202020204" pitchFamily="34" charset="0"/>
              <a:buChar char="•"/>
            </a:pPr>
            <a:r>
              <a:rPr lang="en-US" sz="1800" dirty="0" smtClean="0"/>
              <a:t>Cloud hosted </a:t>
            </a:r>
            <a:r>
              <a:rPr lang="en-US" sz="1800" b="1" dirty="0">
                <a:solidFill>
                  <a:srgbClr val="0070C0"/>
                </a:solidFill>
              </a:rPr>
              <a:t>deep learning models </a:t>
            </a:r>
            <a:r>
              <a:rPr lang="en-US" sz="1800" dirty="0"/>
              <a:t>on </a:t>
            </a:r>
            <a:r>
              <a:rPr lang="en-US" sz="1800" dirty="0" err="1"/>
              <a:t>Algorithmia</a:t>
            </a:r>
            <a:r>
              <a:rPr lang="en-US" sz="1800" dirty="0"/>
              <a:t>. The Colorful Image Colorization </a:t>
            </a:r>
            <a:r>
              <a:rPr lang="en-US" sz="1800" dirty="0" err="1"/>
              <a:t>microservice</a:t>
            </a:r>
            <a:r>
              <a:rPr lang="en-US" sz="1800" dirty="0"/>
              <a:t> is a computer vision algorithm </a:t>
            </a:r>
            <a:r>
              <a:rPr lang="en-US" sz="1800" b="1" dirty="0">
                <a:solidFill>
                  <a:srgbClr val="0070C0"/>
                </a:solidFill>
              </a:rPr>
              <a:t>trained on a million images</a:t>
            </a:r>
            <a:r>
              <a:rPr lang="en-US" sz="1800" dirty="0"/>
              <a:t> from the </a:t>
            </a:r>
            <a:r>
              <a:rPr lang="en-US" sz="1800" b="1" dirty="0" err="1">
                <a:solidFill>
                  <a:srgbClr val="0070C0"/>
                </a:solidFill>
              </a:rPr>
              <a:t>Imagenet</a:t>
            </a:r>
            <a:r>
              <a:rPr lang="en-US" sz="1800" b="1" dirty="0">
                <a:solidFill>
                  <a:srgbClr val="0070C0"/>
                </a:solidFill>
              </a:rPr>
              <a:t> dataset</a:t>
            </a:r>
            <a:r>
              <a:rPr lang="en-US" sz="1800" dirty="0"/>
              <a:t>.</a:t>
            </a:r>
          </a:p>
        </p:txBody>
      </p:sp>
      <p:pic>
        <p:nvPicPr>
          <p:cNvPr id="5122" name="Picture 2" descr="U:\Downloads\tigerCol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525466"/>
            <a:ext cx="309989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T:\gDrive\HKUSpace\Executive Certificate in Big Data, A.I. and Investing\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649" y="4437112"/>
            <a:ext cx="3251998" cy="18165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995936" y="510306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8813447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640960" cy="792088"/>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b="1" dirty="0" smtClean="0">
                <a:solidFill>
                  <a:srgbClr val="0070C0"/>
                </a:solidFill>
              </a:rPr>
              <a:t>Connectionism</a:t>
            </a:r>
            <a:r>
              <a:rPr lang="en-US" sz="1800" dirty="0" smtClean="0">
                <a:solidFill>
                  <a:srgbClr val="0070C0"/>
                </a:solidFill>
              </a:rPr>
              <a:t> </a:t>
            </a:r>
            <a:r>
              <a:rPr lang="en-US" sz="1800" dirty="0"/>
              <a:t>inspired by the </a:t>
            </a:r>
            <a:r>
              <a:rPr lang="en-US" sz="1800" b="1" dirty="0">
                <a:solidFill>
                  <a:srgbClr val="0070C0"/>
                </a:solidFill>
              </a:rPr>
              <a:t>biological neural networks </a:t>
            </a:r>
            <a:r>
              <a:rPr lang="en-US" sz="1800" dirty="0"/>
              <a:t>that constitute animal </a:t>
            </a:r>
            <a:r>
              <a:rPr lang="en-US" sz="1800" dirty="0" smtClean="0"/>
              <a:t>brains</a:t>
            </a:r>
          </a:p>
          <a:p>
            <a:pPr marL="0" indent="0"/>
            <a:endParaRPr lang="en-US" sz="1800" dirty="0" smtClean="0"/>
          </a:p>
          <a:p>
            <a:pPr>
              <a:buFont typeface="Arial" panose="020B0604020202020204" pitchFamily="34" charset="0"/>
              <a:buChar char="•"/>
            </a:pPr>
            <a:endParaRPr lang="en-US" sz="1800" dirty="0"/>
          </a:p>
        </p:txBody>
      </p:sp>
      <p:pic>
        <p:nvPicPr>
          <p:cNvPr id="3074" name="Picture 2" descr="neuron synapse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09902"/>
            <a:ext cx="4392488" cy="2211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460500"/>
            <a:ext cx="2898236" cy="348571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427984" y="3711660"/>
            <a:ext cx="1080120" cy="50405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740296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59</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Neural Networks</a:t>
            </a:r>
            <a:endParaRPr lang="en-US" dirty="0"/>
          </a:p>
        </p:txBody>
      </p:sp>
      <p:sp>
        <p:nvSpPr>
          <p:cNvPr id="7" name="Content Placeholder 1"/>
          <p:cNvSpPr txBox="1">
            <a:spLocks/>
          </p:cNvSpPr>
          <p:nvPr/>
        </p:nvSpPr>
        <p:spPr>
          <a:xfrm>
            <a:off x="395536" y="1700808"/>
            <a:ext cx="8064896" cy="194421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From the Input data, the network </a:t>
            </a:r>
            <a:r>
              <a:rPr lang="en-US" sz="1800" b="1" dirty="0" smtClean="0">
                <a:solidFill>
                  <a:srgbClr val="0070C0"/>
                </a:solidFill>
              </a:rPr>
              <a:t>learn the weight parameters </a:t>
            </a:r>
            <a:r>
              <a:rPr lang="en-US" sz="1800" dirty="0" smtClean="0"/>
              <a:t>to fit the desired output</a:t>
            </a:r>
          </a:p>
          <a:p>
            <a:pPr>
              <a:buFont typeface="Arial" panose="020B0604020202020204" pitchFamily="34" charset="0"/>
              <a:buChar char="•"/>
            </a:pPr>
            <a:endParaRPr lang="en-US" sz="1800" dirty="0" smtClean="0"/>
          </a:p>
          <a:p>
            <a:pPr>
              <a:buFont typeface="Arial" panose="020B0604020202020204" pitchFamily="34" charset="0"/>
              <a:buChar char="•"/>
            </a:pPr>
            <a:r>
              <a:rPr lang="en-US" sz="1800" b="1" dirty="0" smtClean="0">
                <a:solidFill>
                  <a:srgbClr val="0070C0"/>
                </a:solidFill>
              </a:rPr>
              <a:t>Activation functions </a:t>
            </a:r>
            <a:r>
              <a:rPr lang="en-US" sz="1800" dirty="0" smtClean="0"/>
              <a:t>(non-linearity) determine whether a particular neuron will be </a:t>
            </a:r>
            <a:r>
              <a:rPr lang="en-US" sz="1800" dirty="0"/>
              <a:t>active (</a:t>
            </a:r>
            <a:r>
              <a:rPr lang="en-US" sz="1800" b="1" dirty="0" smtClean="0">
                <a:solidFill>
                  <a:srgbClr val="0070C0"/>
                </a:solidFill>
              </a:rPr>
              <a:t>excitation</a:t>
            </a:r>
            <a:r>
              <a:rPr lang="en-US" sz="1800" dirty="0" smtClean="0"/>
              <a:t>) or not.</a:t>
            </a:r>
          </a:p>
        </p:txBody>
      </p:sp>
      <p:pic>
        <p:nvPicPr>
          <p:cNvPr id="2" name="Picture 1" descr="Neural Network Programming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37188" t="50000" r="34062" b="14304"/>
          <a:stretch/>
        </p:blipFill>
        <p:spPr>
          <a:xfrm>
            <a:off x="1" y="3418706"/>
            <a:ext cx="3995936" cy="2808739"/>
          </a:xfrm>
          <a:prstGeom prst="rect">
            <a:avLst/>
          </a:prstGeom>
        </p:spPr>
      </p:pic>
      <p:pic>
        <p:nvPicPr>
          <p:cNvPr id="9218" name="Picture 2" descr="activation func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87" y="3429000"/>
            <a:ext cx="5068016"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5827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Second AI </a:t>
            </a:r>
            <a:r>
              <a:rPr lang="en-US" dirty="0"/>
              <a:t>Boom </a:t>
            </a:r>
          </a:p>
        </p:txBody>
      </p:sp>
      <p:sp>
        <p:nvSpPr>
          <p:cNvPr id="7" name="Content Placeholder 1"/>
          <p:cNvSpPr txBox="1">
            <a:spLocks/>
          </p:cNvSpPr>
          <p:nvPr/>
        </p:nvSpPr>
        <p:spPr>
          <a:xfrm>
            <a:off x="395536" y="1700808"/>
            <a:ext cx="8640960"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a:t>The second AI boom came in the 1980s. </a:t>
            </a:r>
            <a:endParaRPr lang="en-US" sz="1800" dirty="0" smtClean="0"/>
          </a:p>
          <a:p>
            <a:pPr marL="0" indent="0"/>
            <a:endParaRPr lang="en-US" sz="1800" dirty="0" smtClean="0"/>
          </a:p>
          <a:p>
            <a:pPr>
              <a:buFont typeface="Arial" panose="020B0604020202020204" pitchFamily="34" charset="0"/>
              <a:buChar char="•"/>
            </a:pPr>
            <a:r>
              <a:rPr lang="en-US" sz="1800" b="1" dirty="0" smtClean="0">
                <a:solidFill>
                  <a:srgbClr val="0070C0"/>
                </a:solidFill>
              </a:rPr>
              <a:t>Knowledge </a:t>
            </a:r>
            <a:r>
              <a:rPr lang="en-US" sz="1800" b="1" dirty="0">
                <a:solidFill>
                  <a:srgbClr val="0070C0"/>
                </a:solidFill>
              </a:rPr>
              <a:t>Representation </a:t>
            </a:r>
            <a:r>
              <a:rPr lang="en-US" sz="1800" dirty="0">
                <a:solidFill>
                  <a:srgbClr val="0070C0"/>
                </a:solidFill>
              </a:rPr>
              <a:t>(</a:t>
            </a:r>
            <a:r>
              <a:rPr lang="en-US" sz="1800" b="1" dirty="0">
                <a:solidFill>
                  <a:srgbClr val="0070C0"/>
                </a:solidFill>
              </a:rPr>
              <a:t>KR</a:t>
            </a:r>
            <a:r>
              <a:rPr lang="en-US" sz="1800" dirty="0">
                <a:solidFill>
                  <a:srgbClr val="0070C0"/>
                </a:solidFill>
              </a:rPr>
              <a:t>)</a:t>
            </a:r>
            <a:r>
              <a:rPr lang="en-US" sz="1800" dirty="0"/>
              <a:t> </a:t>
            </a:r>
            <a:r>
              <a:rPr lang="en-US" sz="1800" dirty="0" smtClean="0"/>
              <a:t>and </a:t>
            </a:r>
            <a:r>
              <a:rPr lang="en-US" sz="1800" b="1" dirty="0">
                <a:solidFill>
                  <a:srgbClr val="0070C0"/>
                </a:solidFill>
              </a:rPr>
              <a:t>Expert system </a:t>
            </a:r>
            <a:r>
              <a:rPr lang="en-US" sz="1800" dirty="0"/>
              <a:t>was booming </a:t>
            </a:r>
            <a:r>
              <a:rPr lang="en-US" sz="1800" dirty="0" smtClean="0"/>
              <a:t>and intended to describe </a:t>
            </a:r>
            <a:r>
              <a:rPr lang="en-US" sz="1800" dirty="0"/>
              <a:t>knowledge that a machine could easily understand</a:t>
            </a:r>
          </a:p>
        </p:txBody>
      </p:sp>
      <p:pic>
        <p:nvPicPr>
          <p:cNvPr id="4" name="Picture 3" descr="Deep Learning Practical Neural Networks with Java.pdf - Adobe Acrobat Pro Extended"/>
          <p:cNvPicPr>
            <a:picLocks noChangeAspect="1"/>
          </p:cNvPicPr>
          <p:nvPr/>
        </p:nvPicPr>
        <p:blipFill rotWithShape="1">
          <a:blip r:embed="rId2">
            <a:extLst>
              <a:ext uri="{28A0092B-C50C-407E-A947-70E740481C1C}">
                <a14:useLocalDpi xmlns:a14="http://schemas.microsoft.com/office/drawing/2010/main" val="0"/>
              </a:ext>
            </a:extLst>
          </a:blip>
          <a:srcRect l="21667" t="17352" r="20417" b="7050"/>
          <a:stretch/>
        </p:blipFill>
        <p:spPr>
          <a:xfrm>
            <a:off x="1691680" y="3068960"/>
            <a:ext cx="4608512" cy="3162965"/>
          </a:xfrm>
          <a:prstGeom prst="rect">
            <a:avLst/>
          </a:prstGeom>
        </p:spPr>
      </p:pic>
    </p:spTree>
    <p:extLst>
      <p:ext uri="{BB962C8B-B14F-4D97-AF65-F5344CB8AC3E}">
        <p14:creationId xmlns:p14="http://schemas.microsoft.com/office/powerpoint/2010/main" val="34723619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60</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a:t>
            </a:r>
            <a:r>
              <a:rPr lang="en-US" dirty="0"/>
              <a:t>- Neural Networks</a:t>
            </a:r>
          </a:p>
        </p:txBody>
      </p:sp>
      <p:sp>
        <p:nvSpPr>
          <p:cNvPr id="7" name="Content Placeholder 1"/>
          <p:cNvSpPr txBox="1">
            <a:spLocks/>
          </p:cNvSpPr>
          <p:nvPr/>
        </p:nvSpPr>
        <p:spPr>
          <a:xfrm>
            <a:off x="395536" y="2060848"/>
            <a:ext cx="3888432" cy="345638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endParaRPr lang="en-US" sz="1800" b="1" dirty="0" smtClean="0">
              <a:hlinkClick r:id="rId2"/>
            </a:endParaRPr>
          </a:p>
          <a:p>
            <a:pPr marL="0" indent="0"/>
            <a:r>
              <a:rPr lang="en-US" sz="1800" b="1" dirty="0" smtClean="0">
                <a:hlinkClick r:id="rId2"/>
              </a:rPr>
              <a:t>Back propagation</a:t>
            </a:r>
            <a:r>
              <a:rPr lang="en-US" sz="1800" dirty="0" smtClean="0"/>
              <a:t>: </a:t>
            </a:r>
            <a:r>
              <a:rPr lang="en-US" sz="1800" dirty="0"/>
              <a:t>calculate the </a:t>
            </a:r>
            <a:r>
              <a:rPr lang="en-US" sz="1800" b="1" dirty="0">
                <a:solidFill>
                  <a:srgbClr val="0070C0"/>
                </a:solidFill>
              </a:rPr>
              <a:t>error contribution of each neuron after a batch of </a:t>
            </a:r>
            <a:r>
              <a:rPr lang="en-US" sz="1800" b="1" dirty="0" smtClean="0">
                <a:solidFill>
                  <a:srgbClr val="0070C0"/>
                </a:solidFill>
              </a:rPr>
              <a:t>data</a:t>
            </a:r>
            <a:r>
              <a:rPr lang="en-US" sz="1800" dirty="0"/>
              <a:t>. </a:t>
            </a:r>
            <a:r>
              <a:rPr lang="en-US" sz="1800" dirty="0" smtClean="0"/>
              <a:t>Used by </a:t>
            </a:r>
            <a:r>
              <a:rPr lang="en-US" sz="1800" dirty="0"/>
              <a:t>the </a:t>
            </a:r>
            <a:r>
              <a:rPr lang="en-US" sz="1800" b="1" dirty="0">
                <a:solidFill>
                  <a:srgbClr val="0070C0"/>
                </a:solidFill>
              </a:rPr>
              <a:t>gradient descent </a:t>
            </a:r>
            <a:r>
              <a:rPr lang="en-US" sz="1800" dirty="0"/>
              <a:t>optimization algorithm to adjust the weight of neurons by calculating the </a:t>
            </a:r>
            <a:r>
              <a:rPr lang="en-US" sz="1800" b="1" dirty="0">
                <a:solidFill>
                  <a:srgbClr val="0070C0"/>
                </a:solidFill>
              </a:rPr>
              <a:t>gradient of the loss function</a:t>
            </a:r>
            <a:r>
              <a:rPr lang="en-US" sz="1800" dirty="0"/>
              <a:t>. </a:t>
            </a:r>
            <a:endParaRPr lang="en-US" sz="1600" dirty="0" smtClean="0"/>
          </a:p>
          <a:p>
            <a:pPr>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pic>
        <p:nvPicPr>
          <p:cNvPr id="13314" name="Picture 2" descr="back propagation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05819"/>
            <a:ext cx="4549470" cy="333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4856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61</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16832"/>
            <a:ext cx="672465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5520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62</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Visualize Neural Network</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861048"/>
            <a:ext cx="4404325" cy="2480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662210"/>
            <a:ext cx="5779740" cy="259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53612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63</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136904"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CNN’s </a:t>
            </a:r>
            <a:r>
              <a:rPr lang="en-US" sz="1600" b="1" dirty="0">
                <a:solidFill>
                  <a:srgbClr val="0070C0"/>
                </a:solidFill>
              </a:rPr>
              <a:t>image representation at different layers </a:t>
            </a:r>
            <a:r>
              <a:rPr lang="en-US" sz="1600" dirty="0"/>
              <a:t>is similar to how the brain processes visual information</a:t>
            </a:r>
          </a:p>
          <a:p>
            <a:pPr>
              <a:buFont typeface="Arial" panose="020B0604020202020204" pitchFamily="34" charset="0"/>
              <a:buChar char="•"/>
            </a:pPr>
            <a:endParaRPr lang="en-US" sz="1600" dirty="0"/>
          </a:p>
          <a:p>
            <a:pPr>
              <a:buFont typeface="Arial" panose="020B0604020202020204" pitchFamily="34" charset="0"/>
              <a:buChar char="•"/>
            </a:pPr>
            <a:r>
              <a:rPr lang="en-US" sz="1600" dirty="0"/>
              <a:t>Human sees </a:t>
            </a:r>
            <a:r>
              <a:rPr lang="en-US" sz="1600" b="1" dirty="0">
                <a:solidFill>
                  <a:srgbClr val="0070C0"/>
                </a:solidFill>
              </a:rPr>
              <a:t>structure/region</a:t>
            </a:r>
            <a:r>
              <a:rPr lang="en-US" sz="1600" dirty="0"/>
              <a:t> (not pixel)</a:t>
            </a:r>
          </a:p>
          <a:p>
            <a:pPr>
              <a:buFont typeface="Arial" panose="020B0604020202020204" pitchFamily="34" charset="0"/>
              <a:buChar char="•"/>
            </a:pPr>
            <a:endParaRPr lang="en-US" sz="1600" dirty="0" smtClean="0"/>
          </a:p>
          <a:p>
            <a:pPr>
              <a:buFont typeface="Arial" panose="020B0604020202020204" pitchFamily="34" charset="0"/>
              <a:buChar char="•"/>
            </a:pPr>
            <a:r>
              <a:rPr lang="en-US" sz="1600" dirty="0"/>
              <a:t>Use </a:t>
            </a:r>
            <a:r>
              <a:rPr lang="en-US" sz="1600" b="1" dirty="0">
                <a:solidFill>
                  <a:srgbClr val="0070C0"/>
                </a:solidFill>
              </a:rPr>
              <a:t>convolution in place of general matrix multiplication</a:t>
            </a:r>
            <a:r>
              <a:rPr lang="en-US" sz="1600" dirty="0"/>
              <a:t> in at least one of their layers to </a:t>
            </a:r>
            <a:r>
              <a:rPr lang="en-US" sz="1600" b="1" dirty="0">
                <a:solidFill>
                  <a:srgbClr val="0070C0"/>
                </a:solidFill>
              </a:rPr>
              <a:t>learn the feature </a:t>
            </a:r>
            <a:r>
              <a:rPr lang="en-US" sz="1600" dirty="0"/>
              <a:t>in a region</a:t>
            </a:r>
          </a:p>
          <a:p>
            <a:pPr>
              <a:buFont typeface="Arial" panose="020B0604020202020204" pitchFamily="34" charset="0"/>
              <a:buChar char="•"/>
            </a:pPr>
            <a:endParaRPr lang="en-US" sz="1600" dirty="0" smtClean="0"/>
          </a:p>
        </p:txBody>
      </p:sp>
      <p:pic>
        <p:nvPicPr>
          <p:cNvPr id="6" name="Picture 4" descr="Convolutional Neural Network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59817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0440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64</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5112568"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600" dirty="0" smtClean="0"/>
              <a:t>Dense </a:t>
            </a:r>
            <a:r>
              <a:rPr lang="en-US" sz="1600" dirty="0"/>
              <a:t>layers learn global patterns in their input feature space </a:t>
            </a:r>
            <a:r>
              <a:rPr lang="en-US" sz="1600" dirty="0" smtClean="0"/>
              <a:t>(MNIST-digit </a:t>
            </a:r>
            <a:r>
              <a:rPr lang="en-US" sz="1600" dirty="0"/>
              <a:t>patterns involving all pixels), whereas </a:t>
            </a:r>
            <a:r>
              <a:rPr lang="en-US" sz="1600" b="1" dirty="0">
                <a:solidFill>
                  <a:srgbClr val="0070C0"/>
                </a:solidFill>
              </a:rPr>
              <a:t>convolution layers </a:t>
            </a:r>
            <a:r>
              <a:rPr lang="en-US" sz="1600" b="1" dirty="0" smtClean="0">
                <a:solidFill>
                  <a:srgbClr val="0070C0"/>
                </a:solidFill>
              </a:rPr>
              <a:t>learn local patterns</a:t>
            </a:r>
            <a:r>
              <a:rPr lang="en-US" sz="1600" dirty="0" smtClean="0"/>
              <a:t>: </a:t>
            </a:r>
            <a:r>
              <a:rPr lang="en-US" sz="1600" dirty="0"/>
              <a:t>in the case of images, patterns found in small 2D </a:t>
            </a:r>
            <a:r>
              <a:rPr lang="en-US" sz="1600" dirty="0" smtClean="0"/>
              <a:t>windows of </a:t>
            </a:r>
            <a:r>
              <a:rPr lang="en-US" sz="1600" dirty="0"/>
              <a:t>the </a:t>
            </a:r>
            <a:r>
              <a:rPr lang="en-US" sz="1600" dirty="0" smtClean="0"/>
              <a:t>inputs (3 </a:t>
            </a:r>
            <a:r>
              <a:rPr lang="en-US" sz="1600" dirty="0"/>
              <a:t>× </a:t>
            </a:r>
            <a:r>
              <a:rPr lang="en-US" sz="1600" dirty="0" smtClean="0"/>
              <a:t>3 window size). </a:t>
            </a: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Learn </a:t>
            </a:r>
            <a:r>
              <a:rPr lang="en-US" sz="1600" b="1" dirty="0">
                <a:solidFill>
                  <a:srgbClr val="0070C0"/>
                </a:solidFill>
              </a:rPr>
              <a:t>spatial hierarchies of patterns</a:t>
            </a:r>
            <a:r>
              <a:rPr lang="en-US" sz="1600" dirty="0" smtClean="0"/>
              <a:t>. </a:t>
            </a:r>
            <a:r>
              <a:rPr lang="en-US" sz="1600" dirty="0"/>
              <a:t>A first convolution </a:t>
            </a:r>
            <a:r>
              <a:rPr lang="en-US" sz="1600" dirty="0" smtClean="0"/>
              <a:t>layer will </a:t>
            </a:r>
            <a:r>
              <a:rPr lang="en-US" sz="1600" dirty="0"/>
              <a:t>learn small local patterns such as edges, a second convolution layer </a:t>
            </a:r>
            <a:r>
              <a:rPr lang="en-US" sz="1600" dirty="0" smtClean="0"/>
              <a:t>will learn </a:t>
            </a:r>
            <a:r>
              <a:rPr lang="en-US" sz="1600" dirty="0"/>
              <a:t>larger patterns made of the features of the first layers, and so on. </a:t>
            </a:r>
            <a:r>
              <a:rPr lang="en-US" sz="1600" dirty="0" smtClean="0"/>
              <a:t>This allows </a:t>
            </a:r>
            <a:r>
              <a:rPr lang="en-US" sz="1600" dirty="0" err="1"/>
              <a:t>convnets</a:t>
            </a:r>
            <a:r>
              <a:rPr lang="en-US" sz="1600" dirty="0"/>
              <a:t> to efficiently learn increasingly complex and abstract visual </a:t>
            </a:r>
            <a:r>
              <a:rPr lang="en-US" sz="1600" dirty="0" smtClean="0"/>
              <a:t>concepts (</a:t>
            </a:r>
            <a:r>
              <a:rPr lang="en-US" sz="1600" b="1" dirty="0">
                <a:solidFill>
                  <a:srgbClr val="0070C0"/>
                </a:solidFill>
              </a:rPr>
              <a:t>visual world is fundamentally spatially hierarchical</a:t>
            </a:r>
            <a:r>
              <a:rPr lang="en-US" sz="16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6672"/>
            <a:ext cx="267652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2821720" cy="2340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28865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65</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CNN</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16832"/>
            <a:ext cx="76104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71710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66</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Cases – Face Recognition</a:t>
            </a:r>
            <a:endParaRPr lang="en-US" dirty="0"/>
          </a:p>
        </p:txBody>
      </p:sp>
      <p:sp>
        <p:nvSpPr>
          <p:cNvPr id="7" name="Content Placeholder 1"/>
          <p:cNvSpPr txBox="1">
            <a:spLocks/>
          </p:cNvSpPr>
          <p:nvPr/>
        </p:nvSpPr>
        <p:spPr>
          <a:xfrm>
            <a:off x="395536" y="1700808"/>
            <a:ext cx="8640960" cy="15445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2000" b="1" dirty="0" smtClean="0"/>
              <a:t>Face recognition</a:t>
            </a:r>
            <a:r>
              <a:rPr lang="en-US" sz="2000" dirty="0" smtClean="0"/>
              <a:t>: Security Camera</a:t>
            </a:r>
            <a:br>
              <a:rPr lang="en-US" sz="2000" dirty="0" smtClean="0"/>
            </a:br>
            <a:endParaRPr lang="en-US" sz="2000" dirty="0" smtClean="0"/>
          </a:p>
          <a:p>
            <a:pPr lvl="1">
              <a:buFont typeface="Arial" panose="020B0604020202020204" pitchFamily="34" charset="0"/>
              <a:buChar char="•"/>
            </a:pPr>
            <a:r>
              <a:rPr lang="en-US" sz="1600" dirty="0" smtClean="0">
                <a:hlinkClick r:id="rId2"/>
              </a:rPr>
              <a:t>California Becomes Third State to Ban Facial Recognition Software in Police Body Cameras</a:t>
            </a:r>
            <a:endParaRPr lang="en-US" sz="1600" dirty="0" smtClean="0"/>
          </a:p>
          <a:p>
            <a:pPr lvl="1">
              <a:buFont typeface="Arial" panose="020B0604020202020204" pitchFamily="34" charset="0"/>
              <a:buChar char="•"/>
            </a:pPr>
            <a:r>
              <a:rPr lang="en-US" sz="1600" dirty="0" smtClean="0">
                <a:hlinkClick r:id="rId3"/>
              </a:rPr>
              <a:t>A </a:t>
            </a:r>
            <a:r>
              <a:rPr lang="en-US" sz="1600" dirty="0">
                <a:hlinkClick r:id="rId3"/>
              </a:rPr>
              <a:t>new US bill would ban the police use of facial </a:t>
            </a:r>
            <a:r>
              <a:rPr lang="en-US" sz="1600" dirty="0" smtClean="0">
                <a:hlinkClick r:id="rId3"/>
              </a:rPr>
              <a:t>recognition</a:t>
            </a:r>
            <a:endParaRPr lang="en-US" sz="1600" dirty="0" smtClean="0"/>
          </a:p>
          <a:p>
            <a:pPr lvl="1">
              <a:buFont typeface="Arial" panose="020B0604020202020204" pitchFamily="34" charset="0"/>
              <a:buChar char="•"/>
            </a:pPr>
            <a:r>
              <a:rPr lang="en-US" sz="1600" dirty="0">
                <a:hlinkClick r:id="rId4"/>
              </a:rPr>
              <a:t>With painted faces, artists fight facial recognition tech</a:t>
            </a:r>
            <a:endParaRPr lang="en-US" sz="1600" dirty="0" smtClean="0"/>
          </a:p>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pic>
        <p:nvPicPr>
          <p:cNvPr id="4" name="Picture 2" descr="winnie the pooh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7716" y="3704838"/>
            <a:ext cx="1828420" cy="1956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91880" y="5817458"/>
            <a:ext cx="3384376" cy="707886"/>
          </a:xfrm>
          <a:prstGeom prst="rect">
            <a:avLst/>
          </a:prstGeom>
          <a:noFill/>
        </p:spPr>
        <p:txBody>
          <a:bodyPr wrap="square" rtlCol="0">
            <a:spAutoFit/>
          </a:bodyPr>
          <a:lstStyle/>
          <a:p>
            <a:pPr marL="0" lvl="1"/>
            <a:r>
              <a:rPr lang="en-US" sz="1600" dirty="0">
                <a:solidFill>
                  <a:srgbClr val="FFC000"/>
                </a:solidFill>
                <a:hlinkClick r:id="rId6"/>
              </a:rPr>
              <a:t>How to send Winnie-the-Pooh</a:t>
            </a:r>
            <a:endParaRPr lang="en-US" sz="1600" dirty="0">
              <a:solidFill>
                <a:srgbClr val="FFC000"/>
              </a:solidFill>
            </a:endParaRPr>
          </a:p>
          <a:p>
            <a:endParaRPr lang="en-US" dirty="0"/>
          </a:p>
        </p:txBody>
      </p:sp>
      <p:sp>
        <p:nvSpPr>
          <p:cNvPr id="9" name="Right Arrow 8"/>
          <p:cNvSpPr/>
          <p:nvPr/>
        </p:nvSpPr>
        <p:spPr bwMode="auto">
          <a:xfrm>
            <a:off x="2555776" y="5733256"/>
            <a:ext cx="856878" cy="438145"/>
          </a:xfrm>
          <a:prstGeom prst="rightArrow">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715368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smtClean="0"/>
              <a:t>CNN Use </a:t>
            </a:r>
            <a:r>
              <a:rPr lang="en-US" dirty="0"/>
              <a:t>Cases – Face Recognition</a:t>
            </a:r>
          </a:p>
        </p:txBody>
      </p:sp>
      <p:sp>
        <p:nvSpPr>
          <p:cNvPr id="7" name="Content Placeholder 1"/>
          <p:cNvSpPr txBox="1">
            <a:spLocks/>
          </p:cNvSpPr>
          <p:nvPr/>
        </p:nvSpPr>
        <p:spPr>
          <a:xfrm>
            <a:off x="395536" y="1700808"/>
            <a:ext cx="8640960" cy="2736304"/>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lvl="1">
              <a:buFont typeface="Arial" panose="020B0604020202020204" pitchFamily="34" charset="0"/>
              <a:buChar char="•"/>
            </a:pPr>
            <a:endParaRPr lang="en-US" sz="1600" dirty="0"/>
          </a:p>
          <a:p>
            <a:pPr lvl="1">
              <a:buFont typeface="Arial" panose="020B0604020202020204" pitchFamily="34" charset="0"/>
              <a:buChar char="•"/>
            </a:pPr>
            <a:endParaRPr lang="en-US" sz="1600" dirty="0" smtClean="0"/>
          </a:p>
        </p:txBody>
      </p:sp>
      <p:grpSp>
        <p:nvGrpSpPr>
          <p:cNvPr id="9" name="Group 8"/>
          <p:cNvGrpSpPr/>
          <p:nvPr/>
        </p:nvGrpSpPr>
        <p:grpSpPr>
          <a:xfrm>
            <a:off x="611560" y="1700808"/>
            <a:ext cx="7488832" cy="2083208"/>
            <a:chOff x="611560" y="1700808"/>
            <a:chExt cx="7488832" cy="2083208"/>
          </a:xfrm>
        </p:grpSpPr>
        <p:sp>
          <p:nvSpPr>
            <p:cNvPr id="6" name="Cloud 5"/>
            <p:cNvSpPr/>
            <p:nvPr/>
          </p:nvSpPr>
          <p:spPr bwMode="auto">
            <a:xfrm>
              <a:off x="611560" y="1916832"/>
              <a:ext cx="5256584" cy="1584176"/>
            </a:xfrm>
            <a:prstGeom prst="cloud">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2050" name="Picture 2" descr="é»å­è¯ å¡é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l="13836" t="30948" r="13107" b="12300"/>
            <a:stretch/>
          </p:blipFill>
          <p:spPr bwMode="auto">
            <a:xfrm>
              <a:off x="6084168" y="1700808"/>
              <a:ext cx="2016224" cy="20832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2132856"/>
              <a:ext cx="4536504" cy="861774"/>
            </a:xfrm>
            <a:prstGeom prst="rect">
              <a:avLst/>
            </a:prstGeom>
            <a:noFill/>
          </p:spPr>
          <p:txBody>
            <a:bodyPr wrap="square" rtlCol="0">
              <a:spAutoFit/>
            </a:bodyPr>
            <a:lstStyle/>
            <a:p>
              <a:pPr lvl="1"/>
              <a:endParaRPr lang="en-US" altLang="zh-TW" sz="1400" dirty="0">
                <a:latin typeface="Arial"/>
                <a:ea typeface="+mn-ea"/>
                <a:cs typeface="Arial"/>
              </a:endParaRPr>
            </a:p>
            <a:p>
              <a:pPr lvl="1"/>
              <a:r>
                <a:rPr lang="zh-TW" altLang="en-US" sz="1800" dirty="0" smtClean="0"/>
                <a:t>化妝</a:t>
              </a:r>
              <a:r>
                <a:rPr lang="zh-TW" altLang="en-US" sz="1800" dirty="0"/>
                <a:t>就係你落咗妝，我仲認得你，你落咗妝，我唔認得你，嗰啲叫做喬裝。</a:t>
              </a:r>
              <a:endParaRPr lang="en-US" sz="1800" dirty="0">
                <a:latin typeface="Arial"/>
                <a:ea typeface="+mn-ea"/>
                <a:cs typeface="Arial"/>
              </a:endParaRPr>
            </a:p>
          </p:txBody>
        </p:sp>
      </p:grpSp>
      <p:sp>
        <p:nvSpPr>
          <p:cNvPr id="8" name="AutoShape 2" descr="iphone face id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403648" y="3789040"/>
            <a:ext cx="6552728" cy="2627714"/>
            <a:chOff x="1907704" y="3789040"/>
            <a:chExt cx="6552728" cy="2627714"/>
          </a:xfrm>
        </p:grpSpPr>
        <p:sp>
          <p:nvSpPr>
            <p:cNvPr id="4" name="TextBox 3"/>
            <p:cNvSpPr txBox="1"/>
            <p:nvPr/>
          </p:nvSpPr>
          <p:spPr>
            <a:xfrm>
              <a:off x="4067944" y="4293096"/>
              <a:ext cx="4392488" cy="2123658"/>
            </a:xfrm>
            <a:prstGeom prst="rect">
              <a:avLst/>
            </a:prstGeom>
            <a:noFill/>
          </p:spPr>
          <p:txBody>
            <a:bodyPr wrap="square" rtlCol="0">
              <a:spAutoFit/>
            </a:bodyPr>
            <a:lstStyle/>
            <a:p>
              <a:pPr marL="0" lvl="1"/>
              <a:r>
                <a:rPr lang="en-US" altLang="zh-TW" sz="1800" dirty="0">
                  <a:latin typeface="Arial"/>
                  <a:cs typeface="Arial"/>
                </a:rPr>
                <a:t>If you can still unlock </a:t>
              </a:r>
              <a:r>
                <a:rPr lang="en-US" altLang="zh-TW" sz="1800" dirty="0" err="1">
                  <a:latin typeface="Arial"/>
                  <a:cs typeface="Arial"/>
                </a:rPr>
                <a:t>FaceId</a:t>
              </a:r>
              <a:r>
                <a:rPr lang="en-US" altLang="zh-TW" sz="1800" dirty="0">
                  <a:latin typeface="Arial"/>
                  <a:cs typeface="Arial"/>
                </a:rPr>
                <a:t>, it’s called make-up, otherwise it’s a “fake-up</a:t>
              </a:r>
              <a:r>
                <a:rPr lang="en-US" altLang="zh-TW" sz="1800" dirty="0" smtClean="0">
                  <a:latin typeface="Arial"/>
                  <a:cs typeface="Arial"/>
                </a:rPr>
                <a:t>”</a:t>
              </a:r>
            </a:p>
            <a:p>
              <a:pPr marL="0" lvl="1"/>
              <a:endParaRPr lang="en-US" altLang="zh-TW" sz="1800" b="1" dirty="0">
                <a:latin typeface="Arial"/>
                <a:ea typeface="Adobe 明體 Std L" pitchFamily="18" charset="-120"/>
                <a:cs typeface="Arial"/>
              </a:endParaRPr>
            </a:p>
            <a:p>
              <a:pPr marL="0" lvl="1"/>
              <a:r>
                <a:rPr lang="zh-TW" altLang="en-US" sz="1800" b="1" dirty="0" smtClean="0">
                  <a:latin typeface="Adobe 明體 Std L" pitchFamily="18" charset="-120"/>
                  <a:ea typeface="Adobe 明體 Std L" pitchFamily="18" charset="-120"/>
                </a:rPr>
                <a:t>上</a:t>
              </a:r>
              <a:r>
                <a:rPr lang="zh-TW" altLang="en-US" sz="1800" b="1" dirty="0">
                  <a:latin typeface="Adobe 明體 Std L" pitchFamily="18" charset="-120"/>
                  <a:ea typeface="Adobe 明體 Std L" pitchFamily="18" charset="-120"/>
                </a:rPr>
                <a:t>咗妝後 </a:t>
              </a:r>
              <a:r>
                <a:rPr lang="en-US" altLang="zh-TW" sz="1800" b="1" dirty="0" err="1">
                  <a:latin typeface="Arial"/>
                  <a:cs typeface="Arial"/>
                </a:rPr>
                <a:t>FaceId</a:t>
              </a:r>
              <a:r>
                <a:rPr lang="en-US" altLang="zh-TW" sz="1800" b="1" dirty="0">
                  <a:latin typeface="Adobe 明體 Std L" pitchFamily="18" charset="-120"/>
                  <a:ea typeface="Adobe 明體 Std L" pitchFamily="18" charset="-120"/>
                </a:rPr>
                <a:t> </a:t>
              </a:r>
              <a:r>
                <a:rPr lang="zh-TW" altLang="en-US" sz="1800" b="1" dirty="0">
                  <a:latin typeface="Adobe 明體 Std L" pitchFamily="18" charset="-120"/>
                  <a:ea typeface="Adobe 明體 Std L" pitchFamily="18" charset="-120"/>
                </a:rPr>
                <a:t>仲認得叫做化妝</a:t>
              </a:r>
              <a:r>
                <a:rPr lang="zh-TW" altLang="en-US" sz="1800" b="1" dirty="0" smtClean="0">
                  <a:latin typeface="Adobe 明體 Std L" pitchFamily="18" charset="-120"/>
                  <a:ea typeface="Adobe 明體 Std L" pitchFamily="18" charset="-120"/>
                </a:rPr>
                <a:t>，認</a:t>
              </a:r>
              <a:r>
                <a:rPr lang="zh-TW" altLang="en-US" sz="1800" b="1" dirty="0">
                  <a:latin typeface="Adobe 明體 Std L" pitchFamily="18" charset="-120"/>
                  <a:ea typeface="Adobe 明體 Std L" pitchFamily="18" charset="-120"/>
                </a:rPr>
                <a:t>唔到嘅叫做喬裝</a:t>
              </a:r>
              <a:endParaRPr lang="en-US" sz="1800" dirty="0">
                <a:latin typeface="Arial"/>
                <a:cs typeface="Arial"/>
              </a:endParaRPr>
            </a:p>
            <a:p>
              <a:pPr marL="0" lvl="1"/>
              <a:endParaRPr lang="en-US" altLang="zh-TW" sz="1800" dirty="0">
                <a:latin typeface="Arial"/>
                <a:cs typeface="Arial"/>
              </a:endParaRPr>
            </a:p>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67" r="23342"/>
            <a:stretch/>
          </p:blipFill>
          <p:spPr bwMode="auto">
            <a:xfrm>
              <a:off x="1907704" y="3789040"/>
              <a:ext cx="1976586" cy="245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98456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68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r>
              <a:rPr lang="en-US" dirty="0" smtClean="0"/>
              <a:t>Deep Learning – LSTM</a:t>
            </a:r>
            <a:endParaRPr lang="en-US" dirty="0"/>
          </a:p>
        </p:txBody>
      </p:sp>
      <p:sp>
        <p:nvSpPr>
          <p:cNvPr id="7" name="Content Placeholder 1"/>
          <p:cNvSpPr txBox="1">
            <a:spLocks/>
          </p:cNvSpPr>
          <p:nvPr/>
        </p:nvSpPr>
        <p:spPr>
          <a:xfrm>
            <a:off x="395536" y="1700808"/>
            <a:ext cx="8640960" cy="2304256"/>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endParaRPr lang="en-US" sz="1800" dirty="0"/>
          </a:p>
        </p:txBody>
      </p:sp>
      <p:pic>
        <p:nvPicPr>
          <p:cNvPr id="2" name="Picture 2" descr="lstm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66" y="1916832"/>
            <a:ext cx="6384714" cy="357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3688" y="5877272"/>
            <a:ext cx="4673139" cy="369332"/>
          </a:xfrm>
          <a:prstGeom prst="rect">
            <a:avLst/>
          </a:prstGeom>
          <a:noFill/>
        </p:spPr>
        <p:txBody>
          <a:bodyPr wrap="none" rtlCol="0">
            <a:spAutoFit/>
          </a:bodyPr>
          <a:lstStyle/>
          <a:p>
            <a:r>
              <a:rPr lang="en-US" sz="1800" dirty="0" smtClean="0"/>
              <a:t>Code Example: </a:t>
            </a:r>
            <a:r>
              <a:rPr lang="en-US" sz="1800" dirty="0" smtClean="0">
                <a:hlinkClick r:id="rId3"/>
              </a:rPr>
              <a:t>LSTM – Bitcoin Time Series</a:t>
            </a:r>
            <a:endParaRPr lang="en-US" sz="1800" dirty="0"/>
          </a:p>
        </p:txBody>
      </p:sp>
      <p:sp>
        <p:nvSpPr>
          <p:cNvPr id="6" name="Sun 5"/>
          <p:cNvSpPr/>
          <p:nvPr/>
        </p:nvSpPr>
        <p:spPr bwMode="auto">
          <a:xfrm>
            <a:off x="1133489" y="5773906"/>
            <a:ext cx="653330" cy="576064"/>
          </a:xfrm>
          <a:prstGeom prst="su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96188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7</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a:t>
            </a:r>
            <a:r>
              <a:rPr lang="en-US" dirty="0"/>
              <a:t>- Second AI Boom </a:t>
            </a:r>
          </a:p>
        </p:txBody>
      </p:sp>
      <p:sp>
        <p:nvSpPr>
          <p:cNvPr id="7" name="Content Placeholder 1"/>
          <p:cNvSpPr txBox="1">
            <a:spLocks/>
          </p:cNvSpPr>
          <p:nvPr/>
        </p:nvSpPr>
        <p:spPr>
          <a:xfrm>
            <a:off x="395536" y="1700808"/>
            <a:ext cx="820891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pPr>
              <a:buFont typeface="Arial" panose="020B0604020202020204" pitchFamily="34" charset="0"/>
              <a:buChar char="•"/>
            </a:pPr>
            <a:r>
              <a:rPr lang="en-US" sz="1800" dirty="0" smtClean="0"/>
              <a:t>Today </a:t>
            </a:r>
            <a:r>
              <a:rPr lang="en-US" sz="1800" dirty="0"/>
              <a:t>the Internet is </a:t>
            </a:r>
            <a:r>
              <a:rPr lang="en-US" sz="1800" dirty="0" smtClean="0"/>
              <a:t>commonly </a:t>
            </a:r>
            <a:r>
              <a:rPr lang="en-US" sz="1800" dirty="0"/>
              <a:t>used and we can obtain enormous amounts of open data from the Web. (</a:t>
            </a:r>
            <a:r>
              <a:rPr lang="en-US" sz="1800" dirty="0">
                <a:solidFill>
                  <a:srgbClr val="00B050"/>
                </a:solidFill>
              </a:rPr>
              <a:t>Has Google search become Expert </a:t>
            </a:r>
            <a:r>
              <a:rPr lang="en-US" sz="1800" dirty="0" smtClean="0">
                <a:solidFill>
                  <a:srgbClr val="00B050"/>
                </a:solidFill>
              </a:rPr>
              <a:t>System?</a:t>
            </a:r>
            <a:r>
              <a:rPr lang="en-US" sz="1800" dirty="0" smtClean="0"/>
              <a:t>)</a:t>
            </a: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r>
              <a:rPr lang="en-US" sz="1800" dirty="0" err="1" smtClean="0">
                <a:hlinkClick r:id="rId2"/>
              </a:rPr>
              <a:t>Cyc</a:t>
            </a:r>
            <a:r>
              <a:rPr lang="en-US" sz="1800" dirty="0" smtClean="0"/>
              <a:t> build </a:t>
            </a:r>
            <a:r>
              <a:rPr lang="en-US" sz="1800" dirty="0"/>
              <a:t>an </a:t>
            </a:r>
            <a:r>
              <a:rPr lang="en-US" sz="1800" b="1" dirty="0">
                <a:solidFill>
                  <a:srgbClr val="0070C0"/>
                </a:solidFill>
              </a:rPr>
              <a:t>inference engine </a:t>
            </a:r>
            <a:r>
              <a:rPr lang="en-US" sz="1800" dirty="0"/>
              <a:t>based on the database of this knowledge, called </a:t>
            </a:r>
            <a:r>
              <a:rPr lang="en-US" sz="1800" b="1" dirty="0">
                <a:solidFill>
                  <a:srgbClr val="0070C0"/>
                </a:solidFill>
              </a:rPr>
              <a:t>knowledge base</a:t>
            </a:r>
            <a:r>
              <a:rPr lang="en-US" sz="1800" dirty="0"/>
              <a:t>. </a:t>
            </a:r>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600" dirty="0" smtClean="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90364"/>
            <a:ext cx="438410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95736" y="6021288"/>
            <a:ext cx="4600362" cy="369332"/>
          </a:xfrm>
          <a:prstGeom prst="rect">
            <a:avLst/>
          </a:prstGeom>
          <a:noFill/>
        </p:spPr>
        <p:txBody>
          <a:bodyPr wrap="none" rtlCol="0">
            <a:spAutoFit/>
          </a:bodyPr>
          <a:lstStyle/>
          <a:p>
            <a:r>
              <a:rPr lang="en-US" sz="1800" dirty="0">
                <a:hlinkClick r:id="rId4"/>
              </a:rPr>
              <a:t>IBM computer Watson wins Jeopardy clash</a:t>
            </a:r>
            <a:endParaRPr lang="en-US" sz="1800" dirty="0"/>
          </a:p>
        </p:txBody>
      </p:sp>
    </p:spTree>
    <p:extLst>
      <p:ext uri="{BB962C8B-B14F-4D97-AF65-F5344CB8AC3E}">
        <p14:creationId xmlns:p14="http://schemas.microsoft.com/office/powerpoint/2010/main" val="1676352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8</a:t>
            </a:fld>
            <a:endParaRPr lang="en-US" sz="1400" dirty="0">
              <a:latin typeface="Arial" charset="0"/>
            </a:endParaRPr>
          </a:p>
        </p:txBody>
      </p:sp>
      <p:sp>
        <p:nvSpPr>
          <p:cNvPr id="3" name="Title 2"/>
          <p:cNvSpPr>
            <a:spLocks noGrp="1"/>
          </p:cNvSpPr>
          <p:nvPr>
            <p:ph type="title" idx="4294967295"/>
          </p:nvPr>
        </p:nvSpPr>
        <p:spPr>
          <a:xfrm>
            <a:off x="0" y="620713"/>
            <a:ext cx="8077200" cy="1000125"/>
          </a:xfrm>
        </p:spPr>
        <p:txBody>
          <a:bodyPr/>
          <a:lstStyle/>
          <a:p>
            <a:pPr marL="457200" indent="-457200"/>
            <a:r>
              <a:rPr lang="en-US" dirty="0"/>
              <a:t>Introduction to </a:t>
            </a:r>
            <a:r>
              <a:rPr lang="en-US" dirty="0" smtClean="0"/>
              <a:t>AI – Approaches</a:t>
            </a:r>
            <a:endParaRPr lang="en-US" dirty="0"/>
          </a:p>
        </p:txBody>
      </p:sp>
      <p:pic>
        <p:nvPicPr>
          <p:cNvPr id="1026" name="Picture 2" descr="https://miro.medium.com/max/1622/1*PJPmgUBaHWwvSMNgmkvbI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62" y="1750589"/>
            <a:ext cx="7261722" cy="434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2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628956" y="6525344"/>
            <a:ext cx="504056" cy="360040"/>
          </a:xfrm>
          <a:prstGeom prst="rect">
            <a:avLst/>
          </a:prstGeom>
        </p:spPr>
        <p:txBody>
          <a:bodyPr/>
          <a:lstStyle>
            <a:lvl1pPr>
              <a:defRPr>
                <a:solidFill>
                  <a:srgbClr val="152E82"/>
                </a:solidFill>
              </a:defRPr>
            </a:lvl1pPr>
          </a:lstStyle>
          <a:p>
            <a:fld id="{5DD0A2D2-7EFB-5840-AF99-D605BC1B2F97}" type="slidenum">
              <a:rPr lang="en-US" smtClean="0"/>
              <a:pPr/>
              <a:t>9</a:t>
            </a:fld>
            <a:endParaRPr lang="en-US" sz="1400" dirty="0">
              <a:latin typeface="Arial" charset="0"/>
            </a:endParaRPr>
          </a:p>
        </p:txBody>
      </p:sp>
      <p:sp>
        <p:nvSpPr>
          <p:cNvPr id="7" name="Content Placeholder 1"/>
          <p:cNvSpPr txBox="1">
            <a:spLocks/>
          </p:cNvSpPr>
          <p:nvPr/>
        </p:nvSpPr>
        <p:spPr>
          <a:xfrm>
            <a:off x="395536" y="1700808"/>
            <a:ext cx="4417772" cy="4680520"/>
          </a:xfrm>
          <a:prstGeom prst="rect">
            <a:avLst/>
          </a:prstGeom>
        </p:spPr>
        <p:txBody>
          <a:bodyPr/>
          <a:lstStyle>
            <a:lvl1pPr marL="342900" indent="-342900" algn="l" rtl="0" eaLnBrk="1" fontAlgn="base" hangingPunct="1">
              <a:spcBef>
                <a:spcPct val="20000"/>
              </a:spcBef>
              <a:spcAft>
                <a:spcPct val="0"/>
              </a:spcAft>
              <a:defRPr sz="2800">
                <a:solidFill>
                  <a:schemeClr val="tx1"/>
                </a:solidFill>
                <a:latin typeface="Arial"/>
                <a:ea typeface="+mn-ea"/>
                <a:cs typeface="Arial"/>
              </a:defRPr>
            </a:lvl1pPr>
            <a:lvl2pPr marL="742950" indent="-285750" algn="l" rtl="0" eaLnBrk="1" fontAlgn="base" hangingPunct="1">
              <a:spcBef>
                <a:spcPct val="20000"/>
              </a:spcBef>
              <a:spcAft>
                <a:spcPct val="0"/>
              </a:spcAft>
              <a:buClr>
                <a:srgbClr val="578CDA"/>
              </a:buClr>
              <a:buFont typeface="Times" charset="0"/>
              <a:buChar char="•"/>
              <a:defRPr sz="2600">
                <a:solidFill>
                  <a:schemeClr val="tx1"/>
                </a:solidFill>
                <a:latin typeface="Arial"/>
                <a:ea typeface="+mn-ea"/>
                <a:cs typeface="Arial"/>
              </a:defRPr>
            </a:lvl2pPr>
            <a:lvl3pPr marL="1143000" indent="-228600" algn="l" rtl="0" eaLnBrk="1" fontAlgn="base" hangingPunct="1">
              <a:spcBef>
                <a:spcPct val="20000"/>
              </a:spcBef>
              <a:spcAft>
                <a:spcPct val="0"/>
              </a:spcAft>
              <a:buClr>
                <a:srgbClr val="578CDA"/>
              </a:buClr>
              <a:buFont typeface="Wingdings" charset="0"/>
              <a:buChar char="§"/>
              <a:defRPr sz="2400">
                <a:solidFill>
                  <a:schemeClr val="tx1"/>
                </a:solidFill>
                <a:latin typeface="Arial"/>
                <a:ea typeface="+mn-ea"/>
                <a:cs typeface="Arial"/>
              </a:defRPr>
            </a:lvl3pPr>
            <a:lvl4pPr marL="16002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4pPr>
            <a:lvl5pPr marL="2057400" indent="-228600" algn="l" rtl="0" eaLnBrk="1" fontAlgn="base" hangingPunct="1">
              <a:spcBef>
                <a:spcPct val="20000"/>
              </a:spcBef>
              <a:spcAft>
                <a:spcPct val="0"/>
              </a:spcAft>
              <a:buClr>
                <a:srgbClr val="578CDA"/>
              </a:buClr>
              <a:buChar char="»"/>
              <a:defRPr sz="2000">
                <a:solidFill>
                  <a:schemeClr val="tx1"/>
                </a:solidFill>
                <a:latin typeface="Arial"/>
                <a:ea typeface="+mn-ea"/>
                <a:cs typeface="Arial"/>
              </a:defRPr>
            </a:lvl5pPr>
            <a:lvl6pPr marL="2514600" indent="-228600" algn="l" rtl="0" eaLnBrk="1" fontAlgn="base" hangingPunct="1">
              <a:spcBef>
                <a:spcPct val="20000"/>
              </a:spcBef>
              <a:spcAft>
                <a:spcPct val="0"/>
              </a:spcAft>
              <a:buClr>
                <a:srgbClr val="578CDA"/>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578CDA"/>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578CDA"/>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578CDA"/>
              </a:buClr>
              <a:buChar char="»"/>
              <a:defRPr sz="2000">
                <a:solidFill>
                  <a:schemeClr val="tx1"/>
                </a:solidFill>
                <a:latin typeface="+mn-lt"/>
                <a:ea typeface="+mn-ea"/>
              </a:defRPr>
            </a:lvl9pPr>
          </a:lstStyle>
          <a:p>
            <a:r>
              <a:rPr lang="en-US" sz="1800" b="1" dirty="0" smtClean="0"/>
              <a:t>Machine Learning: </a:t>
            </a:r>
            <a:r>
              <a:rPr lang="en-US" sz="1600" dirty="0" smtClean="0"/>
              <a:t>a branch </a:t>
            </a:r>
            <a:r>
              <a:rPr lang="en-US" sz="1600" dirty="0"/>
              <a:t>of </a:t>
            </a:r>
            <a:r>
              <a:rPr lang="en-US" sz="1600" dirty="0" smtClean="0"/>
              <a:t>AI and the key driver is </a:t>
            </a:r>
            <a:r>
              <a:rPr lang="en-US" sz="1600" b="1" dirty="0" smtClean="0">
                <a:solidFill>
                  <a:srgbClr val="0070C0"/>
                </a:solidFill>
              </a:rPr>
              <a:t>(big) data</a:t>
            </a:r>
            <a:r>
              <a:rPr lang="en-US" sz="1600" dirty="0" smtClean="0"/>
              <a:t> from Internet, Mobile and </a:t>
            </a:r>
            <a:r>
              <a:rPr lang="en-US" sz="1600" dirty="0" err="1" smtClean="0"/>
              <a:t>IoT</a:t>
            </a:r>
            <a:r>
              <a:rPr lang="en-US" sz="1600" dirty="0" smtClean="0"/>
              <a:t> (Internet of Things which are sensors, smart devices etc.)</a:t>
            </a:r>
            <a:endParaRPr lang="en-US" sz="1600" dirty="0"/>
          </a:p>
          <a:p>
            <a:pPr marL="0" indent="0"/>
            <a:endParaRPr lang="en-US" sz="1600" dirty="0" smtClean="0"/>
          </a:p>
          <a:p>
            <a:pPr marL="0" indent="0"/>
            <a:r>
              <a:rPr lang="en-US" sz="1600" dirty="0" smtClean="0">
                <a:solidFill>
                  <a:srgbClr val="00B050"/>
                </a:solidFill>
              </a:rPr>
              <a:t>Example</a:t>
            </a:r>
            <a:r>
              <a:rPr lang="en-US" sz="1600" dirty="0" smtClean="0"/>
              <a:t>: 1.3 </a:t>
            </a:r>
            <a:r>
              <a:rPr lang="en-US" sz="1600" dirty="0"/>
              <a:t>billions of faces in </a:t>
            </a:r>
            <a:r>
              <a:rPr lang="en-US" sz="1600" dirty="0" smtClean="0"/>
              <a:t>China, </a:t>
            </a:r>
            <a:r>
              <a:rPr lang="en-US" sz="1600" dirty="0"/>
              <a:t>how can tell a computer to  recognize a person?</a:t>
            </a:r>
          </a:p>
          <a:p>
            <a:pPr marL="0" indent="0"/>
            <a:endParaRPr lang="en-US" sz="1800" dirty="0" smtClean="0"/>
          </a:p>
          <a:p>
            <a:pPr marL="400050" lvl="1" indent="0"/>
            <a:r>
              <a:rPr lang="en-US" sz="1600" b="1" dirty="0">
                <a:latin typeface="Courier New" panose="02070309020205020404" pitchFamily="49" charset="0"/>
                <a:cs typeface="Courier New" panose="02070309020205020404" pitchFamily="49" charset="0"/>
              </a:rPr>
              <a:t># pseudo code</a:t>
            </a:r>
            <a:endParaRPr lang="en-US" sz="1600" dirty="0" smtClean="0"/>
          </a:p>
          <a:p>
            <a:pPr marL="400050" lvl="1" indent="0"/>
            <a:r>
              <a:rPr lang="en-US" sz="1200" dirty="0" smtClean="0">
                <a:latin typeface="Courier New" panose="02070309020205020404" pitchFamily="49" charset="0"/>
                <a:cs typeface="Courier New" panose="02070309020205020404" pitchFamily="49" charset="0"/>
              </a:rPr>
              <a:t>Color in {brown, yellow, black}</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Has {hair, eye * 2, nose, mouth,</a:t>
            </a:r>
          </a:p>
          <a:p>
            <a:pPr marL="400050" lvl="1" indent="0"/>
            <a:r>
              <a:rPr lang="en-US" sz="1200" dirty="0" smtClean="0">
                <a:latin typeface="Courier New" panose="02070309020205020404" pitchFamily="49" charset="0"/>
                <a:cs typeface="Courier New" panose="02070309020205020404" pitchFamily="49" charset="0"/>
              </a:rPr>
              <a:t>     ear * 2 ……}</a:t>
            </a:r>
          </a:p>
          <a:p>
            <a:pPr marL="400050" lvl="1" indent="0"/>
            <a:endParaRPr lang="en-US" sz="1200" dirty="0" smtClean="0">
              <a:latin typeface="Courier New" panose="02070309020205020404" pitchFamily="49" charset="0"/>
              <a:cs typeface="Courier New" panose="02070309020205020404" pitchFamily="49" charset="0"/>
            </a:endParaRPr>
          </a:p>
          <a:p>
            <a:pPr marL="400050" lvl="1" indent="0"/>
            <a:r>
              <a:rPr lang="en-US" sz="1200" dirty="0" smtClean="0">
                <a:latin typeface="Courier New" panose="02070309020205020404" pitchFamily="49" charset="0"/>
                <a:cs typeface="Courier New" panose="02070309020205020404" pitchFamily="49" charset="0"/>
              </a:rPr>
              <a:t>Eye: {black, white, brown ……..}</a:t>
            </a:r>
          </a:p>
          <a:p>
            <a:pPr marL="400050" lvl="1" indent="0"/>
            <a:r>
              <a:rPr lang="en-US" sz="1200" dirty="0" smtClean="0">
                <a:latin typeface="Courier New" panose="02070309020205020404" pitchFamily="49" charset="0"/>
                <a:cs typeface="Courier New" panose="02070309020205020404" pitchFamily="49" charset="0"/>
              </a:rPr>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892" y="1772816"/>
            <a:ext cx="3973587" cy="422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bwMode="auto">
          <a:xfrm>
            <a:off x="4918892" y="6002512"/>
            <a:ext cx="39735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497863" y="5996510"/>
            <a:ext cx="8630889" cy="507831"/>
          </a:xfrm>
          <a:prstGeom prst="rect">
            <a:avLst/>
          </a:prstGeom>
          <a:noFill/>
        </p:spPr>
        <p:txBody>
          <a:bodyPr wrap="none" rtlCol="0">
            <a:spAutoFit/>
          </a:bodyPr>
          <a:lstStyle/>
          <a:p>
            <a:pPr marL="0" lvl="1"/>
            <a:r>
              <a:rPr lang="en-US" sz="1100" dirty="0">
                <a:hlinkClick r:id="rId3"/>
              </a:rPr>
              <a:t>https://www.npr.org/sections/therecord/2018/05/23/613692526/thanks-to-ai-a-3rd-person-is-arrested-following-a-pop-superstars-concert</a:t>
            </a:r>
            <a:endParaRPr lang="en-US" sz="1100" dirty="0"/>
          </a:p>
          <a:p>
            <a:endParaRPr lang="en-US" sz="1600" dirty="0"/>
          </a:p>
        </p:txBody>
      </p:sp>
      <p:pic>
        <p:nvPicPr>
          <p:cNvPr id="1026" name="Picture 2" descr="「jacky cheung」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717032"/>
            <a:ext cx="1514504" cy="100966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bwMode="auto">
          <a:xfrm>
            <a:off x="0" y="620713"/>
            <a:ext cx="80772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a:solidFill>
                  <a:schemeClr val="accent2"/>
                </a:solidFill>
                <a:latin typeface="Arial"/>
                <a:ea typeface="+mj-ea"/>
                <a:cs typeface="Arial"/>
              </a:defRPr>
            </a:lvl1pPr>
            <a:lvl2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2pPr>
            <a:lvl3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3pPr>
            <a:lvl4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4pPr>
            <a:lvl5pPr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2"/>
                </a:solidFill>
                <a:latin typeface="Verdana" charset="0"/>
                <a:ea typeface="ＭＳ Ｐゴシック" charset="0"/>
                <a:cs typeface="ＭＳ Ｐゴシック" charset="0"/>
              </a:defRPr>
            </a:lvl9pPr>
          </a:lstStyle>
          <a:p>
            <a:pPr marL="457200" indent="-457200"/>
            <a:r>
              <a:rPr lang="en-US" kern="0" smtClean="0"/>
              <a:t>Introduction to AI - Third AI Boom (Now)</a:t>
            </a:r>
            <a:endParaRPr lang="en-US" kern="0" dirty="0"/>
          </a:p>
        </p:txBody>
      </p:sp>
    </p:spTree>
    <p:extLst>
      <p:ext uri="{BB962C8B-B14F-4D97-AF65-F5344CB8AC3E}">
        <p14:creationId xmlns:p14="http://schemas.microsoft.com/office/powerpoint/2010/main" val="46540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1259</TotalTime>
  <Words>2773</Words>
  <Application>Microsoft Office PowerPoint</Application>
  <PresentationFormat>On-screen Show (4:3)</PresentationFormat>
  <Paragraphs>480</Paragraphs>
  <Slides>68</Slides>
  <Notes>4</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Clarity</vt:lpstr>
      <vt:lpstr> Algorithmic and  High-Frequency Trading AI &amp; Machine Learning </vt:lpstr>
      <vt:lpstr>Introduction to AI - First AI Boom </vt:lpstr>
      <vt:lpstr>Introduction to AI - First AI Boom </vt:lpstr>
      <vt:lpstr>Introduction to AI - First AI Boom </vt:lpstr>
      <vt:lpstr>Introduction to AI - First AI Boom </vt:lpstr>
      <vt:lpstr>Introduction to AI - Second AI Boom </vt:lpstr>
      <vt:lpstr>Introduction to AI - Second AI Boom </vt:lpstr>
      <vt:lpstr>Introduction to AI – Approaches</vt:lpstr>
      <vt:lpstr>PowerPoint Presentation</vt:lpstr>
      <vt:lpstr>Machine Learning - Data</vt:lpstr>
      <vt:lpstr>Machine Learning - Data</vt:lpstr>
      <vt:lpstr>Machine Learning - Data</vt:lpstr>
      <vt:lpstr>Machine Learning - Data</vt:lpstr>
      <vt:lpstr>Machine Learning - Cloud</vt:lpstr>
      <vt:lpstr>Machine Learning - GPU</vt:lpstr>
      <vt:lpstr>Machine Learning - Algorithm</vt:lpstr>
      <vt:lpstr>Machine Learning - Community</vt:lpstr>
      <vt:lpstr>Example – Linear Regression</vt:lpstr>
      <vt:lpstr>Example – Linear Regression</vt:lpstr>
      <vt:lpstr>Objective function</vt:lpstr>
      <vt:lpstr>Gradient Descent</vt:lpstr>
      <vt:lpstr>Learning Rate</vt:lpstr>
      <vt:lpstr>Demo – Short Term Stock Price Prediction</vt:lpstr>
      <vt:lpstr>Raw Data – Historical Tick Data</vt:lpstr>
      <vt:lpstr>Raw Data – Historical Tick Data</vt:lpstr>
      <vt:lpstr>Raw Data – Historical Tick Data</vt:lpstr>
      <vt:lpstr>Raw Data – Historical Tick Data</vt:lpstr>
      <vt:lpstr>Raw Data – Historical Tick Data</vt:lpstr>
      <vt:lpstr>Processed Data – Order Book</vt:lpstr>
      <vt:lpstr>Data Feature - Order Book Imbalance</vt:lpstr>
      <vt:lpstr>Data Feature - Order Book Imbalance</vt:lpstr>
      <vt:lpstr>Data Feature - Money flow</vt:lpstr>
      <vt:lpstr>Data Feature - Money flow</vt:lpstr>
      <vt:lpstr>Training Dataset</vt:lpstr>
      <vt:lpstr>EDA (Exploratory Data Analysis)</vt:lpstr>
      <vt:lpstr>Decision Tree Algorithm</vt:lpstr>
      <vt:lpstr>Performance Evaluation</vt:lpstr>
      <vt:lpstr>Trained Model Usage</vt:lpstr>
      <vt:lpstr>Decision Tree</vt:lpstr>
      <vt:lpstr>Support Vector Machine (SVM) </vt:lpstr>
      <vt:lpstr>Support Vector Machine (SVM) </vt:lpstr>
      <vt:lpstr>Support Vector Machine (SVM) </vt:lpstr>
      <vt:lpstr>Unsupervised Learning - PCA</vt:lpstr>
      <vt:lpstr>k-Means Clustering</vt:lpstr>
      <vt:lpstr>k-Means Clustering</vt:lpstr>
      <vt:lpstr>Dataset – Training, Validation and Testing</vt:lpstr>
      <vt:lpstr>Dataset – Training, Validation and Testing</vt:lpstr>
      <vt:lpstr>Performance - Confusion Matrix</vt:lpstr>
      <vt:lpstr>Performance – Type I &amp; II Errors</vt:lpstr>
      <vt:lpstr>Performance - ROC curve</vt:lpstr>
      <vt:lpstr>Performance - Accuracy</vt:lpstr>
      <vt:lpstr>Performance - Accuracy</vt:lpstr>
      <vt:lpstr>Machine Learning Workflow</vt:lpstr>
      <vt:lpstr>Machine Learning Workflow</vt:lpstr>
      <vt:lpstr>Machine Learning Workflow</vt:lpstr>
      <vt:lpstr>Deep Learning</vt:lpstr>
      <vt:lpstr>Deep Learning - Example</vt:lpstr>
      <vt:lpstr>Deep Learning – Neural Networks</vt:lpstr>
      <vt:lpstr>Deep Learning – Neural Networks</vt:lpstr>
      <vt:lpstr>Deep Learning - Neural Networks</vt:lpstr>
      <vt:lpstr>Visualize Neural Network</vt:lpstr>
      <vt:lpstr>Visualize Neural Network</vt:lpstr>
      <vt:lpstr>Deep Learning – CNN</vt:lpstr>
      <vt:lpstr>Deep Learning – CNN</vt:lpstr>
      <vt:lpstr>Deep Learning – CNN</vt:lpstr>
      <vt:lpstr>CNN Use Cases – Face Recognition</vt:lpstr>
      <vt:lpstr>CNN Use Cases – Face Recognition</vt:lpstr>
      <vt:lpstr>Deep Learning – LSTM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Algorithmic Trading</dc:title>
  <dc:creator>Liu Wai Keung</dc:creator>
  <cp:lastModifiedBy>Liu Wai Keung</cp:lastModifiedBy>
  <cp:revision>39</cp:revision>
  <dcterms:created xsi:type="dcterms:W3CDTF">2019-12-25T09:41:43Z</dcterms:created>
  <dcterms:modified xsi:type="dcterms:W3CDTF">2020-12-10T02:34:43Z</dcterms:modified>
</cp:coreProperties>
</file>